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342" r:id="rId3"/>
    <p:sldId id="373" r:id="rId4"/>
    <p:sldId id="385" r:id="rId5"/>
    <p:sldId id="372" r:id="rId6"/>
    <p:sldId id="359" r:id="rId7"/>
    <p:sldId id="360" r:id="rId8"/>
    <p:sldId id="386" r:id="rId9"/>
    <p:sldId id="361" r:id="rId10"/>
    <p:sldId id="362" r:id="rId11"/>
    <p:sldId id="364" r:id="rId12"/>
    <p:sldId id="366" r:id="rId13"/>
    <p:sldId id="365" r:id="rId14"/>
    <p:sldId id="363" r:id="rId15"/>
    <p:sldId id="368" r:id="rId16"/>
    <p:sldId id="367" r:id="rId17"/>
    <p:sldId id="369" r:id="rId18"/>
    <p:sldId id="370" r:id="rId19"/>
    <p:sldId id="371" r:id="rId20"/>
    <p:sldId id="300" r:id="rId21"/>
    <p:sldId id="301" r:id="rId22"/>
    <p:sldId id="302" r:id="rId23"/>
    <p:sldId id="303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257" r:id="rId46"/>
    <p:sldId id="258" r:id="rId47"/>
    <p:sldId id="262" r:id="rId48"/>
    <p:sldId id="263" r:id="rId49"/>
    <p:sldId id="264" r:id="rId50"/>
    <p:sldId id="272" r:id="rId51"/>
    <p:sldId id="273" r:id="rId52"/>
    <p:sldId id="274" r:id="rId53"/>
    <p:sldId id="275" r:id="rId54"/>
    <p:sldId id="276" r:id="rId55"/>
    <p:sldId id="277" r:id="rId56"/>
    <p:sldId id="278" r:id="rId57"/>
    <p:sldId id="280" r:id="rId58"/>
    <p:sldId id="281" r:id="rId59"/>
    <p:sldId id="282" r:id="rId60"/>
    <p:sldId id="283" r:id="rId61"/>
    <p:sldId id="284" r:id="rId62"/>
    <p:sldId id="285" r:id="rId63"/>
    <p:sldId id="286" r:id="rId64"/>
    <p:sldId id="287" r:id="rId65"/>
    <p:sldId id="288" r:id="rId66"/>
    <p:sldId id="289" r:id="rId67"/>
    <p:sldId id="290" r:id="rId68"/>
    <p:sldId id="291" r:id="rId69"/>
    <p:sldId id="292" r:id="rId70"/>
    <p:sldId id="293" r:id="rId71"/>
    <p:sldId id="294" r:id="rId72"/>
    <p:sldId id="295" r:id="rId73"/>
    <p:sldId id="296" r:id="rId74"/>
    <p:sldId id="297" r:id="rId75"/>
    <p:sldId id="298" r:id="rId76"/>
    <p:sldId id="299" r:id="rId77"/>
    <p:sldId id="345" r:id="rId78"/>
    <p:sldId id="346" r:id="rId79"/>
    <p:sldId id="347" r:id="rId80"/>
    <p:sldId id="374" r:id="rId81"/>
    <p:sldId id="375" r:id="rId82"/>
    <p:sldId id="377" r:id="rId83"/>
    <p:sldId id="376" r:id="rId84"/>
    <p:sldId id="357" r:id="rId85"/>
    <p:sldId id="356" r:id="rId86"/>
    <p:sldId id="378" r:id="rId87"/>
    <p:sldId id="384" r:id="rId88"/>
    <p:sldId id="380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55" r:id="rId97"/>
    <p:sldId id="379" r:id="rId98"/>
    <p:sldId id="349" r:id="rId99"/>
    <p:sldId id="350" r:id="rId100"/>
    <p:sldId id="351" r:id="rId101"/>
    <p:sldId id="352" r:id="rId102"/>
    <p:sldId id="354" r:id="rId103"/>
    <p:sldId id="381" r:id="rId104"/>
    <p:sldId id="382" r:id="rId105"/>
    <p:sldId id="383" r:id="rId10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chenne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9-07T01:46:08.669" idx="1">
    <p:pos x="10" y="10"/>
    <p:text>pour le panda:
Une diapo pour expliquer l'example d'Ishikawa eavec L1 ?
parler du non-croisement
parler du fait que ca entrave l'alpha-expansion et que notre algo peut passer outre.</p:text>
  </p:cm>
  <p:cm authorId="0" dt="2011-09-07T01:47:45.253" idx="2">
    <p:pos x="146" y="146"/>
    <p:text>slide à refaire
23-27 explication de la fonction-objectf
29-39 explication de lóptimisation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29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30.emf"/><Relationship Id="rId6" Type="http://schemas.openxmlformats.org/officeDocument/2006/relationships/image" Target="../media/image31.e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39D71-E2C7-4B4C-9B0C-A2C3F90FC1B7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ACB1A-B464-45ED-91D5-C0FFB9A6D1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92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99D16-0911-44EC-A6B2-411CCA1D6EE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Our goal is to make a similarity measure based on graph matching, that we will be used as an SVM kernel</a:t>
            </a:r>
          </a:p>
          <a:p>
            <a:r>
              <a:rPr lang="en-US" sz="1200" dirty="0" smtClean="0"/>
              <a:t>So we will compare each pair of training images.</a:t>
            </a:r>
          </a:p>
          <a:p>
            <a:r>
              <a:rPr lang="en-US" sz="1200" dirty="0" smtClean="0"/>
              <a:t>So we need something very fast</a:t>
            </a:r>
          </a:p>
          <a:p>
            <a:r>
              <a:rPr lang="en-US" sz="1200" dirty="0" smtClean="0"/>
              <a:t>Our kernel is not definite-positive, so we truncate the negative </a:t>
            </a:r>
            <a:r>
              <a:rPr lang="en-US" sz="1200" dirty="0" err="1" smtClean="0"/>
              <a:t>eigenvalues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1vsAll SVM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99D16-0911-44EC-A6B2-411CCA1D6EE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99D16-0911-44EC-A6B2-411CCA1D6EE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each node in the first image we want to assign a node in the second image.</a:t>
            </a:r>
          </a:p>
          <a:p>
            <a:r>
              <a:rPr lang="en-US" dirty="0" smtClean="0"/>
              <a:t>Or equivalently, we will assign a displacement: </a:t>
            </a:r>
          </a:p>
          <a:p>
            <a:r>
              <a:rPr lang="en-US" dirty="0" smtClean="0"/>
              <a:t>The displacement of the node in position (</a:t>
            </a:r>
            <a:r>
              <a:rPr lang="en-US" dirty="0" err="1" smtClean="0"/>
              <a:t>y,x</a:t>
            </a:r>
            <a:r>
              <a:rPr lang="en-US" dirty="0" smtClean="0"/>
              <a:t>) in the first image is denoted by:</a:t>
            </a:r>
          </a:p>
          <a:p>
            <a:r>
              <a:rPr lang="en-US" dirty="0" err="1" smtClean="0"/>
              <a:t>d</a:t>
            </a:r>
            <a:r>
              <a:rPr lang="en-US" baseline="-25000" dirty="0" err="1" smtClean="0"/>
              <a:t>y</a:t>
            </a:r>
            <a:r>
              <a:rPr lang="en-US" dirty="0" smtClean="0"/>
              <a:t>(</a:t>
            </a:r>
            <a:r>
              <a:rPr lang="en-US" dirty="0" err="1" smtClean="0"/>
              <a:t>y,x</a:t>
            </a:r>
            <a:r>
              <a:rPr lang="en-US" dirty="0" smtClean="0"/>
              <a:t>),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</a:t>
            </a:r>
            <a:r>
              <a:rPr lang="en-US" dirty="0" smtClean="0"/>
              <a:t>(</a:t>
            </a:r>
            <a:r>
              <a:rPr lang="en-US" dirty="0" err="1" smtClean="0"/>
              <a:t>y,x</a:t>
            </a:r>
            <a:r>
              <a:rPr lang="en-US" dirty="0" smtClean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99D16-0911-44EC-A6B2-411CCA1D6EE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Our implementation uses the same features than </a:t>
            </a:r>
            <a:r>
              <a:rPr lang="en-US" dirty="0" err="1" smtClean="0"/>
              <a:t>Boureau</a:t>
            </a:r>
            <a:r>
              <a:rPr lang="en-US" dirty="0" smtClean="0"/>
              <a:t> et al. [CVPR10], replacing spatial pyramids by our matching method.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We can see a clear improvement of performance (+6%).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tends to show that geometric relationships between patches contains  useful information.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99D16-0911-44EC-A6B2-411CCA1D6EE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 for matching 2 images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99D16-0911-44EC-A6B2-411CCA1D6EE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F8073-EB8E-43D2-8A83-B98D87C42F1F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6655C-9B17-424F-BA7F-92C37478441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48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4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888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09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09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64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04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06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35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71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7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2C133-A309-4F84-9BAA-9D3237F6726C}" type="datetimeFigureOut">
              <a:rPr lang="fr-FR" smtClean="0"/>
              <a:t>29/11/2012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9629F-A5D8-4647-9C6B-1609BA1D8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5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13" Type="http://schemas.openxmlformats.org/officeDocument/2006/relationships/image" Target="../media/image130.jpeg"/><Relationship Id="rId3" Type="http://schemas.openxmlformats.org/officeDocument/2006/relationships/image" Target="../media/image77.jpeg"/><Relationship Id="rId7" Type="http://schemas.openxmlformats.org/officeDocument/2006/relationships/image" Target="../media/image28.jpe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3.png"/><Relationship Id="rId11" Type="http://schemas.openxmlformats.org/officeDocument/2006/relationships/image" Target="../media/image129.jpeg"/><Relationship Id="rId5" Type="http://schemas.openxmlformats.org/officeDocument/2006/relationships/image" Target="../media/image29.wmf"/><Relationship Id="rId10" Type="http://schemas.openxmlformats.org/officeDocument/2006/relationships/image" Target="../media/image128.gi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image" Target="../media/image29.wmf"/><Relationship Id="rId9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4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3.wmf"/><Relationship Id="rId5" Type="http://schemas.openxmlformats.org/officeDocument/2006/relationships/image" Target="../media/image30.emf"/><Relationship Id="rId15" Type="http://schemas.openxmlformats.org/officeDocument/2006/relationships/image" Target="../media/image31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2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2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3339803"/>
          </a:xfrm>
        </p:spPr>
        <p:txBody>
          <a:bodyPr>
            <a:normAutofit/>
          </a:bodyPr>
          <a:lstStyle/>
          <a:p>
            <a:r>
              <a:rPr lang="en-US" sz="4900" b="1" kern="0" dirty="0">
                <a:solidFill>
                  <a:schemeClr val="tx2"/>
                </a:solidFill>
              </a:rPr>
              <a:t>Ph.D. Defense</a:t>
            </a:r>
            <a:br>
              <a:rPr lang="en-US" sz="4900" b="1" kern="0" dirty="0">
                <a:solidFill>
                  <a:schemeClr val="tx2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kern="0" dirty="0">
                <a:solidFill>
                  <a:schemeClr val="tx2"/>
                </a:solidFill>
              </a:rPr>
              <a:t>Non-Rigid </a:t>
            </a:r>
            <a:r>
              <a:rPr lang="en-US" sz="4000" b="1" kern="0" dirty="0" smtClean="0">
                <a:solidFill>
                  <a:schemeClr val="tx2"/>
                </a:solidFill>
              </a:rPr>
              <a:t>Image Alignment</a:t>
            </a:r>
            <a:br>
              <a:rPr lang="en-US" sz="4000" b="1" kern="0" dirty="0" smtClean="0">
                <a:solidFill>
                  <a:schemeClr val="tx2"/>
                </a:solidFill>
              </a:rPr>
            </a:br>
            <a:r>
              <a:rPr lang="en-US" sz="4000" b="1" kern="0" dirty="0" smtClean="0">
                <a:solidFill>
                  <a:schemeClr val="tx2"/>
                </a:solidFill>
              </a:rPr>
              <a:t>for </a:t>
            </a:r>
            <a:r>
              <a:rPr lang="en-US" sz="4000" b="1" kern="0" dirty="0">
                <a:solidFill>
                  <a:schemeClr val="tx2"/>
                </a:solidFill>
              </a:rPr>
              <a:t>Object Recognition</a:t>
            </a:r>
            <a:endParaRPr lang="fr-FR" sz="4000" b="1" kern="0" dirty="0">
              <a:solidFill>
                <a:schemeClr val="tx2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Olivier </a:t>
            </a:r>
            <a:r>
              <a:rPr lang="en-US" dirty="0" err="1" smtClean="0"/>
              <a:t>Duchenne</a:t>
            </a:r>
            <a:endParaRPr lang="fr-FR" dirty="0"/>
          </a:p>
        </p:txBody>
      </p:sp>
      <p:pic>
        <p:nvPicPr>
          <p:cNvPr id="4" name="Image 3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3405542" cy="256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2006" y="5445224"/>
            <a:ext cx="1223020" cy="125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2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Science to algorithmically gather as much information as possible from images and videos.</a:t>
            </a:r>
          </a:p>
          <a:p>
            <a:r>
              <a:rPr lang="en-US" dirty="0" smtClean="0"/>
              <a:t>Hard enough to require intelligent algorithm</a:t>
            </a:r>
          </a:p>
          <a:p>
            <a:r>
              <a:rPr lang="en-US" dirty="0" smtClean="0"/>
              <a:t>Easy enough to not leave us in the dark</a:t>
            </a:r>
          </a:p>
          <a:p>
            <a:r>
              <a:rPr lang="en-US" dirty="0" smtClean="0"/>
              <a:t>Solvable</a:t>
            </a:r>
          </a:p>
          <a:p>
            <a:r>
              <a:rPr lang="en-US" dirty="0" smtClean="0"/>
              <a:t>Easy to benchmark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91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r>
              <a:rPr lang="en-US" dirty="0" smtClean="0"/>
              <a:t>Some Results</a:t>
            </a:r>
            <a:endParaRPr lang="fr-FR" dirty="0"/>
          </a:p>
        </p:txBody>
      </p:sp>
      <p:pic>
        <p:nvPicPr>
          <p:cNvPr id="20483" name="Picture 3" descr="C:\Users\duchenne\Desktop\these\soutenance\piffies\perso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15430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duchenne\Desktop\these\soutenance\piffies\trai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810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Users\duchenne\Desktop\these\soutenance\piffies\cow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11" y="392685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duchenne\Desktop\these\soutenance\piffies\train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47" y="0"/>
            <a:ext cx="2857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chenne\Desktop\these\soutenance\piffies\cow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09" y="4365104"/>
            <a:ext cx="3312819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uchenne\Desktop\these\soutenance\piffies\perso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76" y="2246137"/>
            <a:ext cx="3198440" cy="21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uchenne\Desktop\these\soutenance\piffies\perso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986"/>
            <a:ext cx="36576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duchenne\Desktop\these\soutenance\piffies\plain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0" y="4437112"/>
            <a:ext cx="3442946" cy="23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duchenne\Desktop\these\soutenance\piffies\person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48" y="-5904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9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en-US" dirty="0" smtClean="0"/>
              <a:t>Quantitative Results</a:t>
            </a:r>
            <a:br>
              <a:rPr lang="en-US" dirty="0" smtClean="0"/>
            </a:br>
            <a:r>
              <a:rPr lang="en-US" dirty="0" smtClean="0"/>
              <a:t>on Pascal VOC 2007</a:t>
            </a:r>
            <a:endParaRPr lang="fr-F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36912"/>
            <a:ext cx="9144000" cy="272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2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Works</a:t>
            </a:r>
            <a:endParaRPr lang="fr-F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90359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Works</a:t>
            </a:r>
            <a:endParaRPr lang="fr-F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4935"/>
            <a:ext cx="6160990" cy="501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260648" y="44624"/>
            <a:ext cx="8229600" cy="1143000"/>
          </a:xfrm>
        </p:spPr>
        <p:txBody>
          <a:bodyPr/>
          <a:lstStyle/>
          <a:p>
            <a:r>
              <a:rPr lang="en-US" dirty="0" smtClean="0"/>
              <a:t>General Conclusion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441" y="3212976"/>
            <a:ext cx="333988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827584" y="1576777"/>
            <a:ext cx="3010946" cy="1362849"/>
            <a:chOff x="714348" y="1214422"/>
            <a:chExt cx="6786610" cy="307183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V="1">
              <a:off x="1190604" y="340042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1647804" y="3400420"/>
              <a:ext cx="533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1571604" y="2714620"/>
              <a:ext cx="1524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038204" y="3857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105004" y="3857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495404" y="32480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800204" y="1952620"/>
              <a:ext cx="457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1038204" y="202882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1038204" y="141922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1800204" y="1419220"/>
              <a:ext cx="457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885804" y="18764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1647804" y="24860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2181204" y="18002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1647804" y="12668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6143604" y="301942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 flipV="1">
              <a:off x="6600804" y="3019420"/>
              <a:ext cx="533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 flipV="1">
              <a:off x="5686404" y="294322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5991204" y="3476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7058004" y="3476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6448404" y="28670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4848204" y="294322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 flipV="1">
              <a:off x="4543404" y="2409820"/>
              <a:ext cx="228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V="1">
              <a:off x="4619604" y="240982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 flipV="1">
              <a:off x="5153004" y="2409820"/>
              <a:ext cx="457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4467204" y="22574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4695804" y="29432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5534004" y="27908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Oval 31"/>
            <p:cNvSpPr>
              <a:spLocks noChangeArrowheads="1"/>
            </p:cNvSpPr>
            <p:nvPr/>
          </p:nvSpPr>
          <p:spPr bwMode="auto">
            <a:xfrm>
              <a:off x="5000604" y="22574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35" name="AutoShape 32"/>
            <p:cNvCxnSpPr>
              <a:cxnSpLocks noChangeShapeType="1"/>
              <a:stCxn id="20" idx="6"/>
              <a:endCxn id="31" idx="1"/>
            </p:cNvCxnSpPr>
            <p:nvPr/>
          </p:nvCxnSpPr>
          <p:spPr bwMode="auto">
            <a:xfrm>
              <a:off x="1876404" y="1381120"/>
              <a:ext cx="2624138" cy="909638"/>
            </a:xfrm>
            <a:prstGeom prst="curvedConnector2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6" name="AutoShape 33"/>
            <p:cNvCxnSpPr>
              <a:cxnSpLocks noChangeShapeType="1"/>
              <a:stCxn id="17" idx="6"/>
              <a:endCxn id="32" idx="1"/>
            </p:cNvCxnSpPr>
            <p:nvPr/>
          </p:nvCxnSpPr>
          <p:spPr bwMode="auto">
            <a:xfrm>
              <a:off x="1114404" y="1990720"/>
              <a:ext cx="3614878" cy="985978"/>
            </a:xfrm>
            <a:prstGeom prst="curvedConnector2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7" name="Forme 37"/>
            <p:cNvCxnSpPr>
              <a:stCxn id="19" idx="7"/>
              <a:endCxn id="34" idx="1"/>
            </p:cNvCxnSpPr>
            <p:nvPr/>
          </p:nvCxnSpPr>
          <p:spPr>
            <a:xfrm rot="16200000" flipH="1">
              <a:off x="3476604" y="733420"/>
              <a:ext cx="457200" cy="2657756"/>
            </a:xfrm>
            <a:prstGeom prst="curvedConnector3">
              <a:avLst>
                <a:gd name="adj1" fmla="val -57322"/>
              </a:avLst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659343"/>
                </p:ext>
              </p:extLst>
            </p:nvPr>
          </p:nvGraphicFramePr>
          <p:xfrm>
            <a:off x="3838574" y="3168658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03" name="Équation" r:id="rId4" imgW="114120" imgH="215640" progId="Equation.3">
                    <p:embed/>
                  </p:oleObj>
                </mc:Choice>
                <mc:Fallback>
                  <p:oleObj name="Équation" r:id="rId4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8574" y="3168658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Ellipse 38"/>
            <p:cNvSpPr/>
            <p:nvPr/>
          </p:nvSpPr>
          <p:spPr>
            <a:xfrm>
              <a:off x="714348" y="1214422"/>
              <a:ext cx="2071702" cy="114300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4214810" y="1928802"/>
              <a:ext cx="1143008" cy="150019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785786" y="3143248"/>
              <a:ext cx="1857388" cy="114300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786446" y="2786058"/>
              <a:ext cx="1714512" cy="114300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8" y="4512057"/>
            <a:ext cx="3960440" cy="21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 descr="http://www.inria.fr/var/inria/storage/images/medias/rocquencourt3/actualites-images/jean-ponce/62314-1-fre-FR/jean-ponce_vignett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/>
          <a:stretch/>
        </p:blipFill>
        <p:spPr bwMode="auto">
          <a:xfrm>
            <a:off x="6056748" y="745203"/>
            <a:ext cx="1728192" cy="162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5424921" y="260648"/>
            <a:ext cx="303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thanks to my advisor.</a:t>
            </a:r>
            <a:endParaRPr lang="fr-FR" dirty="0"/>
          </a:p>
        </p:txBody>
      </p:sp>
      <p:sp>
        <p:nvSpPr>
          <p:cNvPr id="46" name="AutoShape 2" descr="data:image/jpeg;base64,/9j/4AAQSkZJRgABAQAAAQABAAD/2wCEAAkGBhMSEBQTExQWFRUWGRgYGBcXGBgXGBkYGhgYGxgYGRcXHiYfGBkjGRcXHy8gIycpLCwsFR8xNTAqNSYrLCkBCQoKDgwOGA8PGikkHyQpLCwsLC0sKSksLCwsKSwsLCwpLCkpLCksLCwsKSwsLCwsLCksLCwsLCwsLCwpLCwsKf/AABEIAO8A0wMBIgACEQEDEQH/xAAcAAABBQEBAQAAAAAAAAAAAAAAAgMEBQYBBwj/xABAEAABAgQEBAMGBAQFBAMBAAABAhEAAyExBBJBUQVhcYEikaEGEzJCsfBiwdHhB1KC8RUjM3KSFBai0nOywkP/xAAZAQEAAwEBAAAAAAAAAAAAAAAAAQMEAgX/xAAjEQEBAAICAgMAAwEBAAAAAAAAAQIRAxIhMQRBUSIyYUIT/9oADAMBAAIRAxEAPwDxGCCCAIIIIAggggCCCCAIIIIAggggCCCCAIIIIAggggCCCCAIIIIAggggCCCCAIIIIAggggCCCCAIIIIAgghcuUVFgHeARHQmNDgfZUlOeaWGwv3OkWmHw8hIZMoE/iq/aOLlHcwrGe5MLRhzrGpmYlKVeKSMr7FLdCIRxrIhITLQ2ermpbRthDsdWZ9yOccVhzpWLyVwhShmUTXd7V/IRIwODSaC7XLt6CkLnITC1liII1GP4WHaYgJOikkEdXGkUOM4eZdbp0IiZlKi42IsEEEdORBBBAEEEEAQQQQBBBBAEEEEAQQQQBBBBAEEEKCbQD2DwipiglIJJLUDnsNTGzwHstNlJzMhJ3UQo+pA8og+zkr3SSsDxKoDqBuOv7RerK5gzFWVGqtT0fSM3JyXeo0cfHNbqs/wSZNLlYUa76XDH+0WuF4JLlywqYmhta/W8LVOKZTJUFM3wkg+Tfe8Q5kyctOV3B0vXdo47/qyYfjs6Yky2YUsC3kD0qOh6RHw/Ds6gtdEhIboHt6lusS+HcGKjUHvT63+940qPZ1RQE2Gofbb6RzeWR3OHKszMSJrpAZCSx/EXHhB6sYb95KJyghIFNn+/wAuUaDFezWUBvKr8tIzuO4NlU9aVrHE5JXd4cpEKbMl+8ygEgKY6UNHEHFeEZHFSlVQ+36xEThSFqJeniJ7jTt6xppU0YiSxV4hZxXtyi2/x8xTPPjJ5tiJGUtDUaz2g4K0sEXAL73/ALeUZMxqxy7TbLlj1uhBBBHTkQQQQBBBBAEEEEAQQQQBBBBAEEEEACJ2FkVA1+kM4WQ5c2+sWuDkscxvcdN4i3SZG4wfA8gSCNG7uadSBCOLynLE0H3+whjhXtETNWFWUoqH4SSbdmidjcKpU5GwaMGW5W/Dyf4L7LZ/EXAvvGrwfsvLG/0hXBwyBtbyi7lCMlytrfjhJDUjhyE2FrawTJVbRPlpAhE9OrQs3EzLyqcRIij4phgASbc4vcbMyuQKm4uT2H1ijxkhSmMxqnwoTZ+pv9BHHqrrNxkuKYHOlRAbMQObDf0il4ehUtWQm3fp3jZcRllD+v7RmeLyxllzAQXJBHcen0jbx57mnl8uHW7HHZoKUkWIryv+hjDcQk5VHY1H5iNquWFS2PNuT1DPu0Z7juFZ6Mx69PvnGjiv0y8s+1DBBBGlnEEEEAQQQQBBBBAEEEEAQQQQBCkJc/d9oTEvBhmVtbr+wHrAWOCwjlv5Q56/tFnhcPmUQbkN0BsOsP4fAHDyApY8czTlt5nzeFcLDOo8yddf2MZ88va/DH0QeHKT4k6E+lX8o06OLJMtAAGZRS52rWH+HSkmSFH5yexD0+nlFPP4cZU2SGbx5T2X9jtGXK7jZhjJlHpPDZQQkDuYs5KorMKq232YsEKSBUxkxj0amyo7NTQ/f1hqXPe333hyZLoCTTa0WxT9oC5A+UZleg6nSIk3CBLlRcm52Gw2EP43iawMspForJkiYoPMmJHIadwYjrHffKKzjKAbEO1oxmJw/hWk/wC4NoRSo5uPKNhiuF3KVufUxSrkso5hcN+Y9WjvCavhn5fM8oieHth5KiACoNTklg/l6xX8Z4STLUdk/wD1P6D0i3M8qkqCa+7JV2BP0h7AYtBmZFfCoepBBHd/WL5bPMZbPqvJp6GURsSIbjQe2nCBIxJCS6VVB/L73jPxul3NsNmroQQQRKBBBBAEEEEAQQQQBBBBAEab2a4eXTMVp8DjWmZTfhDd2jPYaTmUBuQPONXhSR8NGZKfM1PqYr5L4d4Tyt+JoM1moAQkXpX9CovyiBike7BT0H3yrExHFES5pDUShQT1y0PVxFXj5udjuYzefTV/qx4Vjle7Sl6BTju3/rGo4nPSoJXT5D3Ir3eveMdwiSSgtdn8v2fyjQSCoyhyI8hSKs55XYettFhPeKGZSgkCo8thHZEhCmK5qlLNWDC/JzuNNYeOCK5QylnZmuIm8L4WEMKkAUTZubipPM1MVSz7arL9HMMAhLoKnTUhUWn/AF4VKcbRBnScoUpg7XNT5mtoi8PWTLIjja/HDZ2QoqlBt61+/KEYjhblwVNoM5DVeoS1WpEbAryrINiYvpaw1vKJxy6uc+PbP4PhhRmUSSObfbfpFN7R4dgsjZxG2mdIyXtChswGobzIFonD245ZrFleBTyAo3BSQoclAg94pMTiCKOxB0i/4RJUlag7EaaEKt2q3YbxX+0HCakpcDYix2jTjZK8+714UPFcSZqPEXKbRn1JYtFpPzA1iDiJesbMZqMeV3TEEEEduBBBBAEEEEAQQQQBBBBAT+DodZP8qVEdbD1aNNIDS1KGiso5sKfWM5wNYEyvLyq8a7g8oJkKzBymbnbcDMD6pEU8q7j9qjEpVnO4DDm9+hqYsDgD7tHVvQfofKJy+HhUzMLKyk9yPvtFqmSgy1BqVIqP5lFuyYoyy8eF+OPny57L8LcFxqtJpqUkp61SYemrMpglOYkoDOLkLJrs1fKJyMQmU342PQ5a+qjFNj+KAyysUYhVnsEpPWilRVPa76bHgq6NtTtp6ReywWpGI9lccClAzBWhL6g0f+kpjfSj4Ypzx/k2cee8ESfhyUqc0apiDwTDFSQ1SYt54cEaN9Yr8JgimgU3NqNoGhJNrpbraHxGQZcwLDEp+IbjWLyWgEApo4dohK4aK5iSTc/kNhEtC2aFkMrvyXMTSMb7Sp+Lkknyr+UbKatxGN9o/wDSmKt8SfRvzhj/AGUcn9dM1xGa01M5NAtIB6MBToRElGPC0lMzX5txpmHINX7FNKniZJQDdNOzgju9InLw+VsvxPTYtdLb7biNGmFQ8WwICrBu1ekZ/FoYED6eu8a/iiaOk3uNObRSnHSqhYzDSiadCYu47Yp5MZWYyxyLTG8QSaS5YQnUuCo9doqyY0xmogggiUCCCCAIIIIAggggFylsaRquH8UKQhV/Cx8yfzjJRY4NTpHKOM5uO8Lqtb/13u0EJIKFW3AuPKoh0cZDJajk5nsKsH7XjOYpRTTS7fdo6JzhvPnFHT7XzP6abinFMyENsKc0uCOtoawCQqUrMPCUqD7vQN3zeUUyMQ4y7ROw+MaSEDU16P8AfkYr66q3tuLH2PnkTsp+ZiOo/UfSPWeHzDlrpHlqUCShKmcpqFBnFjXlX6x6HwPiImyUrTWg7iKuabu1/BdTSyxc4JBKi0VcvjiSfBVtaxd4iYlSNCCIp5PBiFEoU3IhxHGOvtv4ssf+nP8AF1n5fMGsJk8XWqYEZAObm3T94sVYBZDKmMPwgJ/tCUYBMuqfO5MTlYsyyw14iTNTlSSYxXtlPyYdQ3zev941WIxLsnQV8oxntYsrlTJnypp1eh8gfWOMfbFnvTIcDQJrynZV09RaJwnLQj3SwxDMDy25c4olpCZhyktdJFx3Fqxe/wDcboadlmEBnIqeRNjGrKX6Ysdfavn4i+9n+j7RRY+VRyGL0579ou8Xx7DJBKZdetB2NfKMxxbiJmKswFGi7jl/FPJZ+oK1VhMEEaGYQQQQBBBBAEEEEAQQQQBGg4VMk5BmQX1Zz3uGjPxZcO42qUkpABHOvpHOU3HWN1U3Fzws0FPPkI6hIFnJ+msQZ3GlrPiYJdylIYHmd4t5aEqSFJci1CS23SOLNR3LumJAJUamt4s0ygm5p9vEaTKIqAYbxWIAvpU/f3eKrLlV0vWHcVjjoaM3YxoPYHjsxE0yxVJqE/VnjKYTDTZhzJlFYOpoDuXo8aL2b4DiEzUz1JyJSaual6UAsKw5ZJjZTituUsenIx4NQaHTY/bxPkTniL/h6ZqH+FTfENeo1iPKUuUcqw7WUKx588vVl17aJMt0xBxAaGUcZS14bnrWsUBA3NPIax3fKO2lZPmKmTMib6nYamIHtphwjBLSLJT+576xecMwoSS3c7xE9qZbyjHFvmEx3K8MmY/NrSGp3EnDJB6k+vX6R6XxT+GsnEJ97JPuyQ/hqkn/AG/o0Y7iP8O8XKNEhY3SfqDHo4c3Hl/jys+Dkx8+2YVMJhDxocT7D4hKcwyra4SqvqzxSzcFMSWUhQPMERo2zUxBCvdnY+UJaJQIIIIAggggCCCCAIIIIBSEElhUmNrw/wDhotctJVMyrUAcgFnsCVEeJuwJYmLj+HHspkQMTMBzq+AZXypJZwGPiNOx2JI3pwgLlwHDg1IABHi/E9Ega1OrwHncn+HclLZytV3sMrCpalRdtqxJkexQlH/LmKTcKSSFChDu4YhiFAbGNyrD5kk/CpBYs1nYKvUJUz8lK0hibgXtXKKDoDQi7hpiNrRFiZWS/wC2811UF2DG9X/SG/8AtiQCXGYn+aunO0atUljViKt1B8L11SU05+bM/CBJdJBaruDYO3dJ52NY5mMnpNtqR7NcPQpQBAsWtoxp0BH3az9osOEyi0VnDZipagprFtLCiuXw5T/TE7jeIzpbeMHysdZSvS+Hd42LDhCvCImYiRqIgcMSyRFoFOGjG2WE4cDaDFJoYJZYwT1OI734c68oWDTeI3FZOZJ6RLlUjs+W6Y4WsrwLiCpJKDVP0jTpUiYHikxPD/mGsIGJ92Klom+USLDiPDkBClABwDXt9+UZReHSVUsSNNCpflRotZnEVzfC3gNyaPqQx5DWG5eGAvcdKEJCbE7rPl0b0fib615XzJO8V3+GgkEi+V7a5jXt/eH8HwWWMpyp+WpA1b6E6xY+5Fbi9RUMzDuEj1Fa1dmSClSm+Ee8boAB5Veka2NS4jgshaSVSkEXsNaISPWuw3jM8W9g5Jf3bpNWIqFHVk6JFnfQ9t3PlnPkFPEWO2VLPzNFF4dk4VICUlJ8QSC2aiSQyLfzZSbU3rEoeE8U4PNw6gmYkjMHSdFDccohR7l7WezycbhykgJmJGaWqtFH5XPyllDkwOkeI4iQpClIUCFJJBB0IuIBuCCCAIvvYzgP/VYpKD8CfGvmB8vUmnR4oY9V/hJgwmSua3iUsgNfKgAs5oKlXkYDfyMMQModIFAR4QHKg4a3gExQ5r0aH0o1o5GZjStpYLioF2Dhy+sICWcB7EAPr4JaaDorz1oYl+8ruBmUafy005nbTpAMIwtS4cZmVUF0Lod/nc9jDGGlnMyg5oe6VCtqB0LNAB4otJcsUB1GQ2Adn1rqpq6axGnSwFf8ntr4iWbkrTXXSBHnYJw2wbyRlqz7QxI4Ykg5gfC53JBc96MOj7xYUILvXNryXoem30hAQc1KnxcjeZyr4kp84JRJ3D2dmBfSgewL8iwerpUl3IMMYrAqTlUE5g1rEW5bU6pMW2YMxOt6WDDmfgUnyEOyUvTeulS12vcK3uYp5sO+Fi7g5OmcqtwfE0ihBT1ET5WKSbGE4jAA6QxLwbGkeQ93xVmmscUIalx1M5rxLjRnE0ENzcUMohzEViJ7mIWSeECb7wlk2jsjgbl1+I84tpUiHiqCLVbNwqUsGox+hozVcBQaGBh75m8/xO4rfNmP/HcxKVV1B30pszML3ydzDEym/mWsz1Zvk8+cexwYdcJHh/Iz78lpC8IB4QAHBHmFtU7KQ7bKEE2U4Vo+Y23Sg6c9zEtIrUNUM3++Z0+/OET6oDXIDGrAlCRzL0I7RcoR5OGGYktVz2UpRZwXDh/+VzD0tDFRfxLdI5FnTa1Ulv8AalmeJUmSyQzglgLhqAPbQlR0vrrCxuJypdI0SsAMGKFgX6FneAVMILEAgHxAUsoFbNbRaat8fY+S/wAVeD+7xKZwtNBCqN40MCebpKfIx6iJbkgkXUnf/wDp4XIvSbpGT/ijg8+CC9ZagoVeiixFahsyS0B5FBBBBAEe3/w9w7YGSmzpJ5+JaiD5H7pHiKY+gfZuRlw0lGqZcsEDVkI9bjz7BbYdblLkhyilTfOsvvfbsNHJbkDWiXP+5Ze9qdPrDWHDHoz7MJSf2Nr7RKkosNsvoDUftvyoHcLiHdmc5lXAsphmOjs3fWsPYsOHcMR1ukp6VvbagiEg5ZiWoCEg3LOpRL6P9tpE0qzS6OWdqu4IewI3YAtZoCGpbJJ0IPL5V9N/toXPoVGlybD5ZoLu3M6+cJmkAFrBxyYA3rbqYViBcC3jB7zR0vBIVSl2JBuzJOU66oV6Ew/hl1I+7s5bVwDXc0iEpJJLE3UQKNfIARsRmvoByiXLknqfSoAY6OaO+peIEsKf9794bUiOZ/L7++8AmR5XNh1ysezwZd8JSGhBS8OFUIKooao5khSZUJSuHguJLa4oRFxB8J8vOJC1wwtVdOb86D75x3x49s5FPLn0wtRZgtvo/mGB/EUjz2EJky/EnZw5HIlrckJ11h5SCau212u6jdtAroDu0dlysrPcFN3p8hD783+Y8o9l4TshD5bH/T0bVVeV/wBtYbmodaQfw6dBz5i/lo/ITbtztMNHd7cx0hqShySRTZv5SndNmEATQW/EE+F2qoAKNm/TlFdiVusgWZamZ6KQFVZ6u93vrFtMNQCGylKn3CgU6C1v2iJhJFApVSxfpmGXtkTp2qXIdCGUHJd0uCNc0pN+qTqfQPmva0BeCnAXMslmY0lpIv0PlGjXVQNWBlm40Clk3/EP2eKrGyM0korVJTXcykBwd/i5wHgJgjqgxjsEOyZeZQSNSB50j6LwUvIkAFmoALkAAV2t/aPn7gssKxElJsZiB/5CPoiUPEaZQ51r8SQPJ94CQEM5c2Vf/wCJGnn05aykgA9xToj70/aJJHhuSGfZv8sVt9vprLQGPe2/hDUp0sYCPiJYIoKjKB/yryZiNtezsiY8sC12B/DS3xPT0EKUpgFcs3/gFa1Hw8oYCmJDmrtpR1CgFdH+6AqZY10Lu7h83cabC8cnfN1PpMBf13hSKpo1RoabNyrpU+UEyua/za/iSfvXzgklCGVtsBWnvVAn/wAhSn5Q4iboWNtqsK6fhXoLQ3MSagOD/mM2liD5/lvDyz4qdrj8QsQ7+L05wQUC9AbjmdE70axpsYaYx1KadLPWgajk6pp/SYWjz8vy3oe8Zfk8fbHt+NvxOXpl1/TLGBolMICiPN09bsiNHQ8PKDQyVRy63sKVDSJZNd6m+xAtyf0McmKem+n76OWD84cBBA7VAeh6HVIV5m7Rv+Jh7yeZ83k9YR1FVbb/AJ6c2/phK5fcgHnXKg69NWu8KznvXf8Alc/F+JXP1haiNdCaajwgHppoLxveaJlEqt8xHXM+vazw1IoCaXvT82/lH5Q5Msrm/PY/vUm+mnB/p70IDVoyizj9NedAbyFmNficvVgolOtNt6eaiPDyoBf5so325tZoW7CrBSh5aUcuGKhbfuWcVNdSkINqk0psKc3etgexKBiUmYSA5/1DQttLFnLMCP7iGcYlvhzB3ofEGCnFdPDk1agET5kpKE0b4aA0+EulwX+dQPJrsYhzQATf5hcEHKkppm5y4D56xJ8aup+sESOKoCZ80CwmLApoFFoICb7G4bPjpA/HmPRIKv8A8x73g0OTc+IBzr40j7tHi38NJBVjgR8suaTbVBTrr4o9skJ1/EdaVWkjvT1ghIkIGXSoTtfLTTf7ekOSZjNo+Vr1JT+x0NxTSOSFhhYUTbuk2++loVOk2YMfBZ9CSfR/2gEe9oobJVbfKdKbjQdd2ptlXJoKO5OQH9f1haCLXoxs3zAs3TleG1kAvuVKNhZkg68/1aAky6U2dg4JuOQ2uGBu94EgNvQ32KR+m4FY4lwSNmo5pYmjXq+p1AvC5dtXYcm8G19PxdoBqeWN8oc8vktUV9f1Rnyihv7tupHUb8766vsKM1xSlfCaH9wYbSp6HTJ+bGujjpBJr36n8KXqW0dlU+WgqR0A3iVKQWY89zRzWurepEIwvhGlk3/2g69DDwOrB9qdCNeQ7xHsl04l7G8OJEImDXb7e33WFS5keVy8fTLT2OLk/wDTHf2FoiMqXEtZiNOL0tv0irHHtdRbc+mNtMZdd2A0au4qDV+4hLPQWNnY3OUHmGc9jd4eKX579zZwx3/4w4lLiultPz3Yx7OGMxkkeJnncrcqYC/CTuCdLKIJ9G9L6uLLE1o/QWpeg13v5lyee34g+nMb/tw1qPTmBse9+0dOXZvw2s/0O9vTvHJqatZj9QqlX3FmvzgmUAArU7tbYM/aGZwuB8RoHOzt8SX5+cEEKnOpT2SCARoQoktS7BOjuoRIS4zZdxSt6DclnYf0neGApvCHqpJAsCTqWLfECrUeHpHETSplNQlSmvYMmrbF3G8Euz/iruA52ljMdbPS7c3iuEgtYCh8QJFTKUbXusxLxMtWUh2/y2FBdag99eXntEOaXUokuB70ta2VHa33oHknH/ZWarEzVJDhSs2nzVPxEG5gj1FKQ3wE8/CfV+0cgPPv4RynxUw/gAfrMR+QO0esSFE1052NUn8v7x5z/BuRWasXzSk9hnUfQcrR6PKSCmjlwXLsPgD06wQmyzu1C1K2mHr97VMPC2ruqjbFtrV/vEeeAApy3x6fiQee/wC2ypjOeZmDvlB2gkieipL79WIZ9SLP31hM4uxpdiNgkqV+Rrz5ND5U/NyByY5f/bba2jC6J+xp4j6K9YB4qNHew/mHyuem/nU1EdlqFHtStv5hpQ+kN5xlH+0noyRz/Xk0POHe9j92P1taAAfJk1LbkdLtZv0SRQEaZelFcn9IUgOKVNC/9XbpCVo0v8X1BYP+3SA4AzDQO7NZKmNH2J8qwtBq1eddqE3FwQfWlIC7s+93sUnnv9LawkHc/wAu+oYn0Br6wD4VprqK3o+tnbtCUy2O1fsQmWsGr/Xmk3GsAXlLv4dRz0NuUVcvHM5qreLkvHdw/MoIjhJrS/WzHaoo/wDyh5RNOZoHqaONG5xGml+9A4Ds467+sV8PD0u6t5ufvJI4qrXbvRzaopQdnglkHS5H1J2szQ4ZevU+TJoxp93hMuUzdadhf4o0soUdzWnq/wDM/OreVYMr1v8A2rerW5PtHEpa1KJP2wEJdr0o/Yg1p0/UawDmWr8/VkM5rvz7REASXLsHoRoVAAVYENmpEpamFdCOzhIZms2gYRAkyjl8WpYBzqmgpeid9KNAOLXlqEgHepYjw0y8mDV15wkzSXSyVGzOEj+oioDXAoK1MJTjkhaQBopRqdyAepbtpCZXFPwmgrZgSW3qL+cA7MVvnD1q5+E0s7+Hq7c4hLauVSVAguFFKWcgml8pIFxr2iZJ4yh2LuA5oKktQNareQ2heLwCVCwdsg1Ad3YNs+2m5gM7M/6hRKkIGUktVutw93jsSpvA1qUSnIEuQAX0o/dn7wQH/9k="/>
          <p:cNvSpPr>
            <a:spLocks noChangeAspect="1" noChangeArrowheads="1"/>
          </p:cNvSpPr>
          <p:nvPr/>
        </p:nvSpPr>
        <p:spPr bwMode="auto">
          <a:xfrm>
            <a:off x="155575" y="-1089025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" name="AutoShape 4" descr="data:image/jpeg;base64,/9j/4AAQSkZJRgABAQAAAQABAAD/2wCEAAkGBhMSEBQTExQWFRUWGRgYGBcXGBgXGBkYGhgYGxgYGRcXHiYfGBkjGRcXHy8gIycpLCwsFR8xNTAqNSYrLCkBCQoKDgwOGA8PGikkHyQpLCwsLC0sKSksLCwsKSwsLCwpLCkpLCksLCwsKSwsLCwsLCksLCwsLCwsLCwpLCwsKf/AABEIAO8A0wMBIgACEQEDEQH/xAAcAAABBQEBAQAAAAAAAAAAAAAAAgMEBQYBBwj/xABAEAABAgQEBAMGBAQFBAMBAAABAhEAAyExBBJBUQVhcYEikaEGEzJCsfBiwdHhB1KC8RUjM3KSFBai0nOywkP/xAAZAQEAAwEBAAAAAAAAAAAAAAAAAQMEAgX/xAAjEQEBAAICAgMAAwEBAAAAAAAAAQIRAxIhMQRBUSIyYUIT/9oADAMBAAIRAxEAPwDxGCCCAIIIIAggggCCCCAIIIIAggggCCCCAIIIIAggggCCCCAIIIIAggggCCCCAIIIIAggggCCCCAIIIIAgghcuUVFgHeARHQmNDgfZUlOeaWGwv3OkWmHw8hIZMoE/iq/aOLlHcwrGe5MLRhzrGpmYlKVeKSMr7FLdCIRxrIhITLQ2ermpbRthDsdWZ9yOccVhzpWLyVwhShmUTXd7V/IRIwODSaC7XLt6CkLnITC1liII1GP4WHaYgJOikkEdXGkUOM4eZdbp0IiZlKi42IsEEEdORBBBAEEEEAQQQQBBBBAEEEEAQQQQBBBBAEEEKCbQD2DwipiglIJJLUDnsNTGzwHstNlJzMhJ3UQo+pA8og+zkr3SSsDxKoDqBuOv7RerK5gzFWVGqtT0fSM3JyXeo0cfHNbqs/wSZNLlYUa76XDH+0WuF4JLlywqYmhta/W8LVOKZTJUFM3wkg+Tfe8Q5kyctOV3B0vXdo47/qyYfjs6Yky2YUsC3kD0qOh6RHw/Ds6gtdEhIboHt6lusS+HcGKjUHvT63+940qPZ1RQE2Gofbb6RzeWR3OHKszMSJrpAZCSx/EXHhB6sYb95KJyghIFNn+/wAuUaDFezWUBvKr8tIzuO4NlU9aVrHE5JXd4cpEKbMl+8ygEgKY6UNHEHFeEZHFSlVQ+36xEThSFqJeniJ7jTt6xppU0YiSxV4hZxXtyi2/x8xTPPjJ5tiJGUtDUaz2g4K0sEXAL73/ALeUZMxqxy7TbLlj1uhBBBHTkQQQQBBBBAEEEEAQQQQBBBBAEEEEACJ2FkVA1+kM4WQ5c2+sWuDkscxvcdN4i3SZG4wfA8gSCNG7uadSBCOLynLE0H3+whjhXtETNWFWUoqH4SSbdmidjcKpU5GwaMGW5W/Dyf4L7LZ/EXAvvGrwfsvLG/0hXBwyBtbyi7lCMlytrfjhJDUjhyE2FrawTJVbRPlpAhE9OrQs3EzLyqcRIij4phgASbc4vcbMyuQKm4uT2H1ijxkhSmMxqnwoTZ+pv9BHHqrrNxkuKYHOlRAbMQObDf0il4ehUtWQm3fp3jZcRllD+v7RmeLyxllzAQXJBHcen0jbx57mnl8uHW7HHZoKUkWIryv+hjDcQk5VHY1H5iNquWFS2PNuT1DPu0Z7juFZ6Mx69PvnGjiv0y8s+1DBBBGlnEEEEAQQQQBBBBAEEEEAQQQQBCkJc/d9oTEvBhmVtbr+wHrAWOCwjlv5Q56/tFnhcPmUQbkN0BsOsP4fAHDyApY8czTlt5nzeFcLDOo8yddf2MZ88va/DH0QeHKT4k6E+lX8o06OLJMtAAGZRS52rWH+HSkmSFH5yexD0+nlFPP4cZU2SGbx5T2X9jtGXK7jZhjJlHpPDZQQkDuYs5KorMKq232YsEKSBUxkxj0amyo7NTQ/f1hqXPe333hyZLoCTTa0WxT9oC5A+UZleg6nSIk3CBLlRcm52Gw2EP43iawMspForJkiYoPMmJHIadwYjrHffKKzjKAbEO1oxmJw/hWk/wC4NoRSo5uPKNhiuF3KVufUxSrkso5hcN+Y9WjvCavhn5fM8oieHth5KiACoNTklg/l6xX8Z4STLUdk/wD1P6D0i3M8qkqCa+7JV2BP0h7AYtBmZFfCoepBBHd/WL5bPMZbPqvJp6GURsSIbjQe2nCBIxJCS6VVB/L73jPxul3NsNmroQQQRKBBBBAEEEEAQQQQBBBBAEab2a4eXTMVp8DjWmZTfhDd2jPYaTmUBuQPONXhSR8NGZKfM1PqYr5L4d4Tyt+JoM1moAQkXpX9CovyiBike7BT0H3yrExHFES5pDUShQT1y0PVxFXj5udjuYzefTV/qx4Vjle7Sl6BTju3/rGo4nPSoJXT5D3Ir3eveMdwiSSgtdn8v2fyjQSCoyhyI8hSKs55XYettFhPeKGZSgkCo8thHZEhCmK5qlLNWDC/JzuNNYeOCK5QylnZmuIm8L4WEMKkAUTZubipPM1MVSz7arL9HMMAhLoKnTUhUWn/AF4VKcbRBnScoUpg7XNT5mtoi8PWTLIjja/HDZ2QoqlBt61+/KEYjhblwVNoM5DVeoS1WpEbAryrINiYvpaw1vKJxy6uc+PbP4PhhRmUSSObfbfpFN7R4dgsjZxG2mdIyXtChswGobzIFonD245ZrFleBTyAo3BSQoclAg94pMTiCKOxB0i/4RJUlag7EaaEKt2q3YbxX+0HCakpcDYix2jTjZK8+714UPFcSZqPEXKbRn1JYtFpPzA1iDiJesbMZqMeV3TEEEEduBBBBAEEEEAQQQQBBBBAT+DodZP8qVEdbD1aNNIDS1KGiso5sKfWM5wNYEyvLyq8a7g8oJkKzBymbnbcDMD6pEU8q7j9qjEpVnO4DDm9+hqYsDgD7tHVvQfofKJy+HhUzMLKyk9yPvtFqmSgy1BqVIqP5lFuyYoyy8eF+OPny57L8LcFxqtJpqUkp61SYemrMpglOYkoDOLkLJrs1fKJyMQmU342PQ5a+qjFNj+KAyysUYhVnsEpPWilRVPa76bHgq6NtTtp6ReywWpGI9lccClAzBWhL6g0f+kpjfSj4Ypzx/k2cee8ESfhyUqc0apiDwTDFSQ1SYt54cEaN9Yr8JgimgU3NqNoGhJNrpbraHxGQZcwLDEp+IbjWLyWgEApo4dohK4aK5iSTc/kNhEtC2aFkMrvyXMTSMb7Sp+Lkknyr+UbKatxGN9o/wDSmKt8SfRvzhj/AGUcn9dM1xGa01M5NAtIB6MBToRElGPC0lMzX5txpmHINX7FNKniZJQDdNOzgju9InLw+VsvxPTYtdLb7biNGmFQ8WwICrBu1ekZ/FoYED6eu8a/iiaOk3uNObRSnHSqhYzDSiadCYu47Yp5MZWYyxyLTG8QSaS5YQnUuCo9doqyY0xmogggiUCCCCAIIIIAggggFylsaRquH8UKQhV/Cx8yfzjJRY4NTpHKOM5uO8Lqtb/13u0EJIKFW3AuPKoh0cZDJajk5nsKsH7XjOYpRTTS7fdo6JzhvPnFHT7XzP6abinFMyENsKc0uCOtoawCQqUrMPCUqD7vQN3zeUUyMQ4y7ROw+MaSEDU16P8AfkYr66q3tuLH2PnkTsp+ZiOo/UfSPWeHzDlrpHlqUCShKmcpqFBnFjXlX6x6HwPiImyUrTWg7iKuabu1/BdTSyxc4JBKi0VcvjiSfBVtaxd4iYlSNCCIp5PBiFEoU3IhxHGOvtv4ssf+nP8AF1n5fMGsJk8XWqYEZAObm3T94sVYBZDKmMPwgJ/tCUYBMuqfO5MTlYsyyw14iTNTlSSYxXtlPyYdQ3zev941WIxLsnQV8oxntYsrlTJnypp1eh8gfWOMfbFnvTIcDQJrynZV09RaJwnLQj3SwxDMDy25c4olpCZhyktdJFx3Fqxe/wDcboadlmEBnIqeRNjGrKX6Ysdfavn4i+9n+j7RRY+VRyGL0579ou8Xx7DJBKZdetB2NfKMxxbiJmKswFGi7jl/FPJZ+oK1VhMEEaGYQQQQBBBBAEEEEAQQQQBGg4VMk5BmQX1Zz3uGjPxZcO42qUkpABHOvpHOU3HWN1U3Fzws0FPPkI6hIFnJ+msQZ3GlrPiYJdylIYHmd4t5aEqSFJci1CS23SOLNR3LumJAJUamt4s0ygm5p9vEaTKIqAYbxWIAvpU/f3eKrLlV0vWHcVjjoaM3YxoPYHjsxE0yxVJqE/VnjKYTDTZhzJlFYOpoDuXo8aL2b4DiEzUz1JyJSaual6UAsKw5ZJjZTituUsenIx4NQaHTY/bxPkTniL/h6ZqH+FTfENeo1iPKUuUcqw7WUKx588vVl17aJMt0xBxAaGUcZS14bnrWsUBA3NPIax3fKO2lZPmKmTMib6nYamIHtphwjBLSLJT+576xecMwoSS3c7xE9qZbyjHFvmEx3K8MmY/NrSGp3EnDJB6k+vX6R6XxT+GsnEJ97JPuyQ/hqkn/AG/o0Y7iP8O8XKNEhY3SfqDHo4c3Hl/jys+Dkx8+2YVMJhDxocT7D4hKcwyra4SqvqzxSzcFMSWUhQPMERo2zUxBCvdnY+UJaJQIIIIAggggCCCCAIIIIBSEElhUmNrw/wDhotctJVMyrUAcgFnsCVEeJuwJYmLj+HHspkQMTMBzq+AZXypJZwGPiNOx2JI3pwgLlwHDg1IABHi/E9Ega1OrwHncn+HclLZytV3sMrCpalRdtqxJkexQlH/LmKTcKSSFChDu4YhiFAbGNyrD5kk/CpBYs1nYKvUJUz8lK0hibgXtXKKDoDQi7hpiNrRFiZWS/wC2811UF2DG9X/SG/8AtiQCXGYn+aunO0atUljViKt1B8L11SU05+bM/CBJdJBaruDYO3dJ52NY5mMnpNtqR7NcPQpQBAsWtoxp0BH3az9osOEyi0VnDZipagprFtLCiuXw5T/TE7jeIzpbeMHysdZSvS+Hd42LDhCvCImYiRqIgcMSyRFoFOGjG2WE4cDaDFJoYJZYwT1OI734c68oWDTeI3FZOZJ6RLlUjs+W6Y4WsrwLiCpJKDVP0jTpUiYHikxPD/mGsIGJ92Klom+USLDiPDkBClABwDXt9+UZReHSVUsSNNCpflRotZnEVzfC3gNyaPqQx5DWG5eGAvcdKEJCbE7rPl0b0fib615XzJO8V3+GgkEi+V7a5jXt/eH8HwWWMpyp+WpA1b6E6xY+5Fbi9RUMzDuEj1Fa1dmSClSm+Ee8boAB5Veka2NS4jgshaSVSkEXsNaISPWuw3jM8W9g5Jf3bpNWIqFHVk6JFnfQ9t3PlnPkFPEWO2VLPzNFF4dk4VICUlJ8QSC2aiSQyLfzZSbU3rEoeE8U4PNw6gmYkjMHSdFDccohR7l7WezycbhykgJmJGaWqtFH5XPyllDkwOkeI4iQpClIUCFJJBB0IuIBuCCCAIvvYzgP/VYpKD8CfGvmB8vUmnR4oY9V/hJgwmSua3iUsgNfKgAs5oKlXkYDfyMMQModIFAR4QHKg4a3gExQ5r0aH0o1o5GZjStpYLioF2Dhy+sICWcB7EAPr4JaaDorz1oYl+8ruBmUafy005nbTpAMIwtS4cZmVUF0Lod/nc9jDGGlnMyg5oe6VCtqB0LNAB4otJcsUB1GQ2Adn1rqpq6axGnSwFf8ntr4iWbkrTXXSBHnYJw2wbyRlqz7QxI4Ykg5gfC53JBc96MOj7xYUILvXNryXoem30hAQc1KnxcjeZyr4kp84JRJ3D2dmBfSgewL8iwerpUl3IMMYrAqTlUE5g1rEW5bU6pMW2YMxOt6WDDmfgUnyEOyUvTeulS12vcK3uYp5sO+Fi7g5OmcqtwfE0ihBT1ET5WKSbGE4jAA6QxLwbGkeQ93xVmmscUIalx1M5rxLjRnE0ENzcUMohzEViJ7mIWSeECb7wlk2jsjgbl1+I84tpUiHiqCLVbNwqUsGox+hozVcBQaGBh75m8/xO4rfNmP/HcxKVV1B30pszML3ydzDEym/mWsz1Zvk8+cexwYdcJHh/Iz78lpC8IB4QAHBHmFtU7KQ7bKEE2U4Vo+Y23Sg6c9zEtIrUNUM3++Z0+/OET6oDXIDGrAlCRzL0I7RcoR5OGGYktVz2UpRZwXDh/+VzD0tDFRfxLdI5FnTa1Ulv8AalmeJUmSyQzglgLhqAPbQlR0vrrCxuJypdI0SsAMGKFgX6FneAVMILEAgHxAUsoFbNbRaat8fY+S/wAVeD+7xKZwtNBCqN40MCebpKfIx6iJbkgkXUnf/wDp4XIvSbpGT/ijg8+CC9ZagoVeiixFahsyS0B5FBBBBAEe3/w9w7YGSmzpJ5+JaiD5H7pHiKY+gfZuRlw0lGqZcsEDVkI9bjz7BbYdblLkhyilTfOsvvfbsNHJbkDWiXP+5Ze9qdPrDWHDHoz7MJSf2Nr7RKkosNsvoDUftvyoHcLiHdmc5lXAsphmOjs3fWsPYsOHcMR1ukp6VvbagiEg5ZiWoCEg3LOpRL6P9tpE0qzS6OWdqu4IewI3YAtZoCGpbJJ0IPL5V9N/toXPoVGlybD5ZoLu3M6+cJmkAFrBxyYA3rbqYViBcC3jB7zR0vBIVSl2JBuzJOU66oV6Ew/hl1I+7s5bVwDXc0iEpJJLE3UQKNfIARsRmvoByiXLknqfSoAY6OaO+peIEsKf9794bUiOZ/L7++8AmR5XNh1ysezwZd8JSGhBS8OFUIKooao5khSZUJSuHguJLa4oRFxB8J8vOJC1wwtVdOb86D75x3x49s5FPLn0wtRZgtvo/mGB/EUjz2EJky/EnZw5HIlrckJ11h5SCau212u6jdtAroDu0dlysrPcFN3p8hD783+Y8o9l4TshD5bH/T0bVVeV/wBtYbmodaQfw6dBz5i/lo/ITbtztMNHd7cx0hqShySRTZv5SndNmEATQW/EE+F2qoAKNm/TlFdiVusgWZamZ6KQFVZ6u93vrFtMNQCGylKn3CgU6C1v2iJhJFApVSxfpmGXtkTp2qXIdCGUHJd0uCNc0pN+qTqfQPmva0BeCnAXMslmY0lpIv0PlGjXVQNWBlm40Clk3/EP2eKrGyM0korVJTXcykBwd/i5wHgJgjqgxjsEOyZeZQSNSB50j6LwUvIkAFmoALkAAV2t/aPn7gssKxElJsZiB/5CPoiUPEaZQ51r8SQPJ94CQEM5c2Vf/wCJGnn05aykgA9xToj70/aJJHhuSGfZv8sVt9vprLQGPe2/hDUp0sYCPiJYIoKjKB/yryZiNtezsiY8sC12B/DS3xPT0EKUpgFcs3/gFa1Hw8oYCmJDmrtpR1CgFdH+6AqZY10Lu7h83cabC8cnfN1PpMBf13hSKpo1RoabNyrpU+UEyua/za/iSfvXzgklCGVtsBWnvVAn/wAhSn5Q4iboWNtqsK6fhXoLQ3MSagOD/mM2liD5/lvDyz4qdrj8QsQ7+L05wQUC9AbjmdE70axpsYaYx1KadLPWgajk6pp/SYWjz8vy3oe8Zfk8fbHt+NvxOXpl1/TLGBolMICiPN09bsiNHQ8PKDQyVRy63sKVDSJZNd6m+xAtyf0McmKem+n76OWD84cBBA7VAeh6HVIV5m7Rv+Jh7yeZ83k9YR1FVbb/AJ6c2/phK5fcgHnXKg69NWu8KznvXf8Alc/F+JXP1haiNdCaajwgHppoLxveaJlEqt8xHXM+vazw1IoCaXvT82/lH5Q5Msrm/PY/vUm+mnB/p70IDVoyizj9NedAbyFmNficvVgolOtNt6eaiPDyoBf5so325tZoW7CrBSh5aUcuGKhbfuWcVNdSkINqk0psKc3etgexKBiUmYSA5/1DQttLFnLMCP7iGcYlvhzB3ofEGCnFdPDk1agET5kpKE0b4aA0+EulwX+dQPJrsYhzQATf5hcEHKkppm5y4D56xJ8aup+sESOKoCZ80CwmLApoFFoICb7G4bPjpA/HmPRIKv8A8x73g0OTc+IBzr40j7tHi38NJBVjgR8suaTbVBTrr4o9skJ1/EdaVWkjvT1ghIkIGXSoTtfLTTf7ekOSZjNo+Vr1JT+x0NxTSOSFhhYUTbuk2++loVOk2YMfBZ9CSfR/2gEe9oobJVbfKdKbjQdd2ptlXJoKO5OQH9f1haCLXoxs3zAs3TleG1kAvuVKNhZkg68/1aAky6U2dg4JuOQ2uGBu94EgNvQ32KR+m4FY4lwSNmo5pYmjXq+p1AvC5dtXYcm8G19PxdoBqeWN8oc8vktUV9f1Rnyihv7tupHUb8766vsKM1xSlfCaH9wYbSp6HTJ+bGujjpBJr36n8KXqW0dlU+WgqR0A3iVKQWY89zRzWurepEIwvhGlk3/2g69DDwOrB9qdCNeQ7xHsl04l7G8OJEImDXb7e33WFS5keVy8fTLT2OLk/wDTHf2FoiMqXEtZiNOL0tv0irHHtdRbc+mNtMZdd2A0au4qDV+4hLPQWNnY3OUHmGc9jd4eKX579zZwx3/4w4lLiultPz3Yx7OGMxkkeJnncrcqYC/CTuCdLKIJ9G9L6uLLE1o/QWpeg13v5lyee34g+nMb/tw1qPTmBse9+0dOXZvw2s/0O9vTvHJqatZj9QqlX3FmvzgmUAArU7tbYM/aGZwuB8RoHOzt8SX5+cEEKnOpT2SCARoQoktS7BOjuoRIS4zZdxSt6DclnYf0neGApvCHqpJAsCTqWLfECrUeHpHETSplNQlSmvYMmrbF3G8Euz/iruA52ljMdbPS7c3iuEgtYCh8QJFTKUbXusxLxMtWUh2/y2FBdag99eXntEOaXUokuB70ta2VHa33oHknH/ZWarEzVJDhSs2nzVPxEG5gj1FKQ3wE8/CfV+0cgPPv4RynxUw/gAfrMR+QO0esSFE1052NUn8v7x5z/BuRWasXzSk9hnUfQcrR6PKSCmjlwXLsPgD06wQmyzu1C1K2mHr97VMPC2ruqjbFtrV/vEeeAApy3x6fiQee/wC2ypjOeZmDvlB2gkieipL79WIZ9SLP31hM4uxpdiNgkqV+Rrz5ND5U/NyByY5f/bba2jC6J+xp4j6K9YB4qNHew/mHyuem/nU1EdlqFHtStv5hpQ+kN5xlH+0noyRz/Xk0POHe9j92P1taAAfJk1LbkdLtZv0SRQEaZelFcn9IUgOKVNC/9XbpCVo0v8X1BYP+3SA4AzDQO7NZKmNH2J8qwtBq1eddqE3FwQfWlIC7s+93sUnnv9LawkHc/wAu+oYn0Br6wD4VprqK3o+tnbtCUy2O1fsQmWsGr/Xmk3GsAXlLv4dRz0NuUVcvHM5qreLkvHdw/MoIjhJrS/WzHaoo/wDyh5RNOZoHqaONG5xGml+9A4Ds467+sV8PD0u6t5ufvJI4qrXbvRzaopQdnglkHS5H1J2szQ4ZevU+TJoxp93hMuUzdadhf4o0soUdzWnq/wDM/OreVYMr1v8A2rerW5PtHEpa1KJP2wEJdr0o/Yg1p0/UawDmWr8/VkM5rvz7REASXLsHoRoVAAVYENmpEpamFdCOzhIZms2gYRAkyjl8WpYBzqmgpeid9KNAOLXlqEgHepYjw0y8mDV15wkzSXSyVGzOEj+oioDXAoK1MJTjkhaQBopRqdyAepbtpCZXFPwmgrZgSW3qL+cA7MVvnD1q5+E0s7+Hq7c4hLauVSVAguFFKWcgml8pIFxr2iZJ4yh2LuA5oKktQNareQ2heLwCVCwdsg1Ad3YNs+2m5gM7M/6hRKkIGUktVutw93jsSpvA1qUSnIEuQAX0o/dn7wQH/9k="/>
          <p:cNvSpPr>
            <a:spLocks noChangeAspect="1" noChangeArrowheads="1"/>
          </p:cNvSpPr>
          <p:nvPr/>
        </p:nvSpPr>
        <p:spPr bwMode="auto">
          <a:xfrm>
            <a:off x="307975" y="-936625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" name="AutoShape 6" descr="data:image/jpeg;base64,/9j/4AAQSkZJRgABAQAAAQABAAD/2wCEAAkGBhMSEBQTExQWFRUWGRgYGBcXGBgXGBkYGhgYGxgYGRcXHiYfGBkjGRcXHy8gIycpLCwsFR8xNTAqNSYrLCkBCQoKDgwOGA8PGikkHyQpLCwsLC0sKSksLCwsKSwsLCwpLCkpLCksLCwsKSwsLCwsLCksLCwsLCwsLCwpLCwsKf/AABEIAO8A0wMBIgACEQEDEQH/xAAcAAABBQEBAQAAAAAAAAAAAAAAAgMEBQYBBwj/xABAEAABAgQEBAMGBAQFBAMBAAABAhEAAyExBBJBUQVhcYEikaEGEzJCsfBiwdHhB1KC8RUjM3KSFBai0nOywkP/xAAZAQEAAwEBAAAAAAAAAAAAAAAAAQMEAgX/xAAjEQEBAAICAgMAAwEBAAAAAAAAAQIRAxIhMQRBUSIyYUIT/9oADAMBAAIRAxEAPwDxGCCCAIIIIAggggCCCCAIIIIAggggCCCCAIIIIAggggCCCCAIIIIAggggCCCCAIIIIAggggCCCCAIIIIAgghcuUVFgHeARHQmNDgfZUlOeaWGwv3OkWmHw8hIZMoE/iq/aOLlHcwrGe5MLRhzrGpmYlKVeKSMr7FLdCIRxrIhITLQ2ermpbRthDsdWZ9yOccVhzpWLyVwhShmUTXd7V/IRIwODSaC7XLt6CkLnITC1liII1GP4WHaYgJOikkEdXGkUOM4eZdbp0IiZlKi42IsEEEdORBBBAEEEEAQQQQBBBBAEEEEAQQQQBBBBAEEEKCbQD2DwipiglIJJLUDnsNTGzwHstNlJzMhJ3UQo+pA8og+zkr3SSsDxKoDqBuOv7RerK5gzFWVGqtT0fSM3JyXeo0cfHNbqs/wSZNLlYUa76XDH+0WuF4JLlywqYmhta/W8LVOKZTJUFM3wkg+Tfe8Q5kyctOV3B0vXdo47/qyYfjs6Yky2YUsC3kD0qOh6RHw/Ds6gtdEhIboHt6lusS+HcGKjUHvT63+940qPZ1RQE2Gofbb6RzeWR3OHKszMSJrpAZCSx/EXHhB6sYb95KJyghIFNn+/wAuUaDFezWUBvKr8tIzuO4NlU9aVrHE5JXd4cpEKbMl+8ygEgKY6UNHEHFeEZHFSlVQ+36xEThSFqJeniJ7jTt6xppU0YiSxV4hZxXtyi2/x8xTPPjJ5tiJGUtDUaz2g4K0sEXAL73/ALeUZMxqxy7TbLlj1uhBBBHTkQQQQBBBBAEEEEAQQQQBBBBAEEEEACJ2FkVA1+kM4WQ5c2+sWuDkscxvcdN4i3SZG4wfA8gSCNG7uadSBCOLynLE0H3+whjhXtETNWFWUoqH4SSbdmidjcKpU5GwaMGW5W/Dyf4L7LZ/EXAvvGrwfsvLG/0hXBwyBtbyi7lCMlytrfjhJDUjhyE2FrawTJVbRPlpAhE9OrQs3EzLyqcRIij4phgASbc4vcbMyuQKm4uT2H1ijxkhSmMxqnwoTZ+pv9BHHqrrNxkuKYHOlRAbMQObDf0il4ehUtWQm3fp3jZcRllD+v7RmeLyxllzAQXJBHcen0jbx57mnl8uHW7HHZoKUkWIryv+hjDcQk5VHY1H5iNquWFS2PNuT1DPu0Z7juFZ6Mx69PvnGjiv0y8s+1DBBBGlnEEEEAQQQQBBBBAEEEEAQQQQBCkJc/d9oTEvBhmVtbr+wHrAWOCwjlv5Q56/tFnhcPmUQbkN0BsOsP4fAHDyApY8czTlt5nzeFcLDOo8yddf2MZ88va/DH0QeHKT4k6E+lX8o06OLJMtAAGZRS52rWH+HSkmSFH5yexD0+nlFPP4cZU2SGbx5T2X9jtGXK7jZhjJlHpPDZQQkDuYs5KorMKq232YsEKSBUxkxj0amyo7NTQ/f1hqXPe333hyZLoCTTa0WxT9oC5A+UZleg6nSIk3CBLlRcm52Gw2EP43iawMspForJkiYoPMmJHIadwYjrHffKKzjKAbEO1oxmJw/hWk/wC4NoRSo5uPKNhiuF3KVufUxSrkso5hcN+Y9WjvCavhn5fM8oieHth5KiACoNTklg/l6xX8Z4STLUdk/wD1P6D0i3M8qkqCa+7JV2BP0h7AYtBmZFfCoepBBHd/WL5bPMZbPqvJp6GURsSIbjQe2nCBIxJCS6VVB/L73jPxul3NsNmroQQQRKBBBBAEEEEAQQQQBBBBAEab2a4eXTMVp8DjWmZTfhDd2jPYaTmUBuQPONXhSR8NGZKfM1PqYr5L4d4Tyt+JoM1moAQkXpX9CovyiBike7BT0H3yrExHFES5pDUShQT1y0PVxFXj5udjuYzefTV/qx4Vjle7Sl6BTju3/rGo4nPSoJXT5D3Ir3eveMdwiSSgtdn8v2fyjQSCoyhyI8hSKs55XYettFhPeKGZSgkCo8thHZEhCmK5qlLNWDC/JzuNNYeOCK5QylnZmuIm8L4WEMKkAUTZubipPM1MVSz7arL9HMMAhLoKnTUhUWn/AF4VKcbRBnScoUpg7XNT5mtoi8PWTLIjja/HDZ2QoqlBt61+/KEYjhblwVNoM5DVeoS1WpEbAryrINiYvpaw1vKJxy6uc+PbP4PhhRmUSSObfbfpFN7R4dgsjZxG2mdIyXtChswGobzIFonD245ZrFleBTyAo3BSQoclAg94pMTiCKOxB0i/4RJUlag7EaaEKt2q3YbxX+0HCakpcDYix2jTjZK8+714UPFcSZqPEXKbRn1JYtFpPzA1iDiJesbMZqMeV3TEEEEduBBBBAEEEEAQQQQBBBBAT+DodZP8qVEdbD1aNNIDS1KGiso5sKfWM5wNYEyvLyq8a7g8oJkKzBymbnbcDMD6pEU8q7j9qjEpVnO4DDm9+hqYsDgD7tHVvQfofKJy+HhUzMLKyk9yPvtFqmSgy1BqVIqP5lFuyYoyy8eF+OPny57L8LcFxqtJpqUkp61SYemrMpglOYkoDOLkLJrs1fKJyMQmU342PQ5a+qjFNj+KAyysUYhVnsEpPWilRVPa76bHgq6NtTtp6ReywWpGI9lccClAzBWhL6g0f+kpjfSj4Ypzx/k2cee8ESfhyUqc0apiDwTDFSQ1SYt54cEaN9Yr8JgimgU3NqNoGhJNrpbraHxGQZcwLDEp+IbjWLyWgEApo4dohK4aK5iSTc/kNhEtC2aFkMrvyXMTSMb7Sp+Lkknyr+UbKatxGN9o/wDSmKt8SfRvzhj/AGUcn9dM1xGa01M5NAtIB6MBToRElGPC0lMzX5txpmHINX7FNKniZJQDdNOzgju9InLw+VsvxPTYtdLb7biNGmFQ8WwICrBu1ekZ/FoYED6eu8a/iiaOk3uNObRSnHSqhYzDSiadCYu47Yp5MZWYyxyLTG8QSaS5YQnUuCo9doqyY0xmogggiUCCCCAIIIIAggggFylsaRquH8UKQhV/Cx8yfzjJRY4NTpHKOM5uO8Lqtb/13u0EJIKFW3AuPKoh0cZDJajk5nsKsH7XjOYpRTTS7fdo6JzhvPnFHT7XzP6abinFMyENsKc0uCOtoawCQqUrMPCUqD7vQN3zeUUyMQ4y7ROw+MaSEDU16P8AfkYr66q3tuLH2PnkTsp+ZiOo/UfSPWeHzDlrpHlqUCShKmcpqFBnFjXlX6x6HwPiImyUrTWg7iKuabu1/BdTSyxc4JBKi0VcvjiSfBVtaxd4iYlSNCCIp5PBiFEoU3IhxHGOvtv4ssf+nP8AF1n5fMGsJk8XWqYEZAObm3T94sVYBZDKmMPwgJ/tCUYBMuqfO5MTlYsyyw14iTNTlSSYxXtlPyYdQ3zev941WIxLsnQV8oxntYsrlTJnypp1eh8gfWOMfbFnvTIcDQJrynZV09RaJwnLQj3SwxDMDy25c4olpCZhyktdJFx3Fqxe/wDcboadlmEBnIqeRNjGrKX6Ysdfavn4i+9n+j7RRY+VRyGL0579ou8Xx7DJBKZdetB2NfKMxxbiJmKswFGi7jl/FPJZ+oK1VhMEEaGYQQQQBBBBAEEEEAQQQQBGg4VMk5BmQX1Zz3uGjPxZcO42qUkpABHOvpHOU3HWN1U3Fzws0FPPkI6hIFnJ+msQZ3GlrPiYJdylIYHmd4t5aEqSFJci1CS23SOLNR3LumJAJUamt4s0ygm5p9vEaTKIqAYbxWIAvpU/f3eKrLlV0vWHcVjjoaM3YxoPYHjsxE0yxVJqE/VnjKYTDTZhzJlFYOpoDuXo8aL2b4DiEzUz1JyJSaual6UAsKw5ZJjZTituUsenIx4NQaHTY/bxPkTniL/h6ZqH+FTfENeo1iPKUuUcqw7WUKx588vVl17aJMt0xBxAaGUcZS14bnrWsUBA3NPIax3fKO2lZPmKmTMib6nYamIHtphwjBLSLJT+576xecMwoSS3c7xE9qZbyjHFvmEx3K8MmY/NrSGp3EnDJB6k+vX6R6XxT+GsnEJ97JPuyQ/hqkn/AG/o0Y7iP8O8XKNEhY3SfqDHo4c3Hl/jys+Dkx8+2YVMJhDxocT7D4hKcwyra4SqvqzxSzcFMSWUhQPMERo2zUxBCvdnY+UJaJQIIIIAggggCCCCAIIIIBSEElhUmNrw/wDhotctJVMyrUAcgFnsCVEeJuwJYmLj+HHspkQMTMBzq+AZXypJZwGPiNOx2JI3pwgLlwHDg1IABHi/E9Ega1OrwHncn+HclLZytV3sMrCpalRdtqxJkexQlH/LmKTcKSSFChDu4YhiFAbGNyrD5kk/CpBYs1nYKvUJUz8lK0hibgXtXKKDoDQi7hpiNrRFiZWS/wC2811UF2DG9X/SG/8AtiQCXGYn+aunO0atUljViKt1B8L11SU05+bM/CBJdJBaruDYO3dJ52NY5mMnpNtqR7NcPQpQBAsWtoxp0BH3az9osOEyi0VnDZipagprFtLCiuXw5T/TE7jeIzpbeMHysdZSvS+Hd42LDhCvCImYiRqIgcMSyRFoFOGjG2WE4cDaDFJoYJZYwT1OI734c68oWDTeI3FZOZJ6RLlUjs+W6Y4WsrwLiCpJKDVP0jTpUiYHikxPD/mGsIGJ92Klom+USLDiPDkBClABwDXt9+UZReHSVUsSNNCpflRotZnEVzfC3gNyaPqQx5DWG5eGAvcdKEJCbE7rPl0b0fib615XzJO8V3+GgkEi+V7a5jXt/eH8HwWWMpyp+WpA1b6E6xY+5Fbi9RUMzDuEj1Fa1dmSClSm+Ee8boAB5Veka2NS4jgshaSVSkEXsNaISPWuw3jM8W9g5Jf3bpNWIqFHVk6JFnfQ9t3PlnPkFPEWO2VLPzNFF4dk4VICUlJ8QSC2aiSQyLfzZSbU3rEoeE8U4PNw6gmYkjMHSdFDccohR7l7WezycbhykgJmJGaWqtFH5XPyllDkwOkeI4iQpClIUCFJJBB0IuIBuCCCAIvvYzgP/VYpKD8CfGvmB8vUmnR4oY9V/hJgwmSua3iUsgNfKgAs5oKlXkYDfyMMQModIFAR4QHKg4a3gExQ5r0aH0o1o5GZjStpYLioF2Dhy+sICWcB7EAPr4JaaDorz1oYl+8ruBmUafy005nbTpAMIwtS4cZmVUF0Lod/nc9jDGGlnMyg5oe6VCtqB0LNAB4otJcsUB1GQ2Adn1rqpq6axGnSwFf8ntr4iWbkrTXXSBHnYJw2wbyRlqz7QxI4Ykg5gfC53JBc96MOj7xYUILvXNryXoem30hAQc1KnxcjeZyr4kp84JRJ3D2dmBfSgewL8iwerpUl3IMMYrAqTlUE5g1rEW5bU6pMW2YMxOt6WDDmfgUnyEOyUvTeulS12vcK3uYp5sO+Fi7g5OmcqtwfE0ihBT1ET5WKSbGE4jAA6QxLwbGkeQ93xVmmscUIalx1M5rxLjRnE0ENzcUMohzEViJ7mIWSeECb7wlk2jsjgbl1+I84tpUiHiqCLVbNwqUsGox+hozVcBQaGBh75m8/xO4rfNmP/HcxKVV1B30pszML3ydzDEym/mWsz1Zvk8+cexwYdcJHh/Iz78lpC8IB4QAHBHmFtU7KQ7bKEE2U4Vo+Y23Sg6c9zEtIrUNUM3++Z0+/OET6oDXIDGrAlCRzL0I7RcoR5OGGYktVz2UpRZwXDh/+VzD0tDFRfxLdI5FnTa1Ulv8AalmeJUmSyQzglgLhqAPbQlR0vrrCxuJypdI0SsAMGKFgX6FneAVMILEAgHxAUsoFbNbRaat8fY+S/wAVeD+7xKZwtNBCqN40MCebpKfIx6iJbkgkXUnf/wDp4XIvSbpGT/ijg8+CC9ZagoVeiixFahsyS0B5FBBBBAEe3/w9w7YGSmzpJ5+JaiD5H7pHiKY+gfZuRlw0lGqZcsEDVkI9bjz7BbYdblLkhyilTfOsvvfbsNHJbkDWiXP+5Ze9qdPrDWHDHoz7MJSf2Nr7RKkosNsvoDUftvyoHcLiHdmc5lXAsphmOjs3fWsPYsOHcMR1ukp6VvbagiEg5ZiWoCEg3LOpRL6P9tpE0qzS6OWdqu4IewI3YAtZoCGpbJJ0IPL5V9N/toXPoVGlybD5ZoLu3M6+cJmkAFrBxyYA3rbqYViBcC3jB7zR0vBIVSl2JBuzJOU66oV6Ew/hl1I+7s5bVwDXc0iEpJJLE3UQKNfIARsRmvoByiXLknqfSoAY6OaO+peIEsKf9794bUiOZ/L7++8AmR5XNh1ysezwZd8JSGhBS8OFUIKooao5khSZUJSuHguJLa4oRFxB8J8vOJC1wwtVdOb86D75x3x49s5FPLn0wtRZgtvo/mGB/EUjz2EJky/EnZw5HIlrckJ11h5SCau212u6jdtAroDu0dlysrPcFN3p8hD783+Y8o9l4TshD5bH/T0bVVeV/wBtYbmodaQfw6dBz5i/lo/ITbtztMNHd7cx0hqShySRTZv5SndNmEATQW/EE+F2qoAKNm/TlFdiVusgWZamZ6KQFVZ6u93vrFtMNQCGylKn3CgU6C1v2iJhJFApVSxfpmGXtkTp2qXIdCGUHJd0uCNc0pN+qTqfQPmva0BeCnAXMslmY0lpIv0PlGjXVQNWBlm40Clk3/EP2eKrGyM0korVJTXcykBwd/i5wHgJgjqgxjsEOyZeZQSNSB50j6LwUvIkAFmoALkAAV2t/aPn7gssKxElJsZiB/5CPoiUPEaZQ51r8SQPJ94CQEM5c2Vf/wCJGnn05aykgA9xToj70/aJJHhuSGfZv8sVt9vprLQGPe2/hDUp0sYCPiJYIoKjKB/yryZiNtezsiY8sC12B/DS3xPT0EKUpgFcs3/gFa1Hw8oYCmJDmrtpR1CgFdH+6AqZY10Lu7h83cabC8cnfN1PpMBf13hSKpo1RoabNyrpU+UEyua/za/iSfvXzgklCGVtsBWnvVAn/wAhSn5Q4iboWNtqsK6fhXoLQ3MSagOD/mM2liD5/lvDyz4qdrj8QsQ7+L05wQUC9AbjmdE70axpsYaYx1KadLPWgajk6pp/SYWjz8vy3oe8Zfk8fbHt+NvxOXpl1/TLGBolMICiPN09bsiNHQ8PKDQyVRy63sKVDSJZNd6m+xAtyf0McmKem+n76OWD84cBBA7VAeh6HVIV5m7Rv+Jh7yeZ83k9YR1FVbb/AJ6c2/phK5fcgHnXKg69NWu8KznvXf8Alc/F+JXP1haiNdCaajwgHppoLxveaJlEqt8xHXM+vazw1IoCaXvT82/lH5Q5Msrm/PY/vUm+mnB/p70IDVoyizj9NedAbyFmNficvVgolOtNt6eaiPDyoBf5so325tZoW7CrBSh5aUcuGKhbfuWcVNdSkINqk0psKc3etgexKBiUmYSA5/1DQttLFnLMCP7iGcYlvhzB3ofEGCnFdPDk1agET5kpKE0b4aA0+EulwX+dQPJrsYhzQATf5hcEHKkppm5y4D56xJ8aup+sESOKoCZ80CwmLApoFFoICb7G4bPjpA/HmPRIKv8A8x73g0OTc+IBzr40j7tHi38NJBVjgR8suaTbVBTrr4o9skJ1/EdaVWkjvT1ghIkIGXSoTtfLTTf7ekOSZjNo+Vr1JT+x0NxTSOSFhhYUTbuk2++loVOk2YMfBZ9CSfR/2gEe9oobJVbfKdKbjQdd2ptlXJoKO5OQH9f1haCLXoxs3zAs3TleG1kAvuVKNhZkg68/1aAky6U2dg4JuOQ2uGBu94EgNvQ32KR+m4FY4lwSNmo5pYmjXq+p1AvC5dtXYcm8G19PxdoBqeWN8oc8vktUV9f1Rnyihv7tupHUb8766vsKM1xSlfCaH9wYbSp6HTJ+bGujjpBJr36n8KXqW0dlU+WgqR0A3iVKQWY89zRzWurepEIwvhGlk3/2g69DDwOrB9qdCNeQ7xHsl04l7G8OJEImDXb7e33WFS5keVy8fTLT2OLk/wDTHf2FoiMqXEtZiNOL0tv0irHHtdRbc+mNtMZdd2A0au4qDV+4hLPQWNnY3OUHmGc9jd4eKX579zZwx3/4w4lLiultPz3Yx7OGMxkkeJnncrcqYC/CTuCdLKIJ9G9L6uLLE1o/QWpeg13v5lyee34g+nMb/tw1qPTmBse9+0dOXZvw2s/0O9vTvHJqatZj9QqlX3FmvzgmUAArU7tbYM/aGZwuB8RoHOzt8SX5+cEEKnOpT2SCARoQoktS7BOjuoRIS4zZdxSt6DclnYf0neGApvCHqpJAsCTqWLfECrUeHpHETSplNQlSmvYMmrbF3G8Euz/iruA52ljMdbPS7c3iuEgtYCh8QJFTKUbXusxLxMtWUh2/y2FBdag99eXntEOaXUokuB70ta2VHa33oHknH/ZWarEzVJDhSs2nzVPxEG5gj1FKQ3wE8/CfV+0cgPPv4RynxUw/gAfrMR+QO0esSFE1052NUn8v7x5z/BuRWasXzSk9hnUfQcrR6PKSCmjlwXLsPgD06wQmyzu1C1K2mHr97VMPC2ruqjbFtrV/vEeeAApy3x6fiQee/wC2ypjOeZmDvlB2gkieipL79WIZ9SLP31hM4uxpdiNgkqV+Rrz5ND5U/NyByY5f/bba2jC6J+xp4j6K9YB4qNHew/mHyuem/nU1EdlqFHtStv5hpQ+kN5xlH+0noyRz/Xk0POHe9j92P1taAAfJk1LbkdLtZv0SRQEaZelFcn9IUgOKVNC/9XbpCVo0v8X1BYP+3SA4AzDQO7NZKmNH2J8qwtBq1eddqE3FwQfWlIC7s+93sUnnv9LawkHc/wAu+oYn0Br6wD4VprqK3o+tnbtCUy2O1fsQmWsGr/Xmk3GsAXlLv4dRz0NuUVcvHM5qreLkvHdw/MoIjhJrS/WzHaoo/wDyh5RNOZoHqaONG5xGml+9A4Ds467+sV8PD0u6t5ufvJI4qrXbvRzaopQdnglkHS5H1J2szQ4ZevU+TJoxp93hMuUzdadhf4o0soUdzWnq/wDM/OreVYMr1v8A2rerW5PtHEpa1KJP2wEJdr0o/Yg1p0/UawDmWr8/VkM5rvz7REASXLsHoRoVAAVYENmpEpamFdCOzhIZms2gYRAkyjl8WpYBzqmgpeid9KNAOLXlqEgHepYjw0y8mDV15wkzSXSyVGzOEj+oioDXAoK1MJTjkhaQBopRqdyAepbtpCZXFPwmgrZgSW3qL+cA7MVvnD1q5+E0s7+Hq7c4hLauVSVAguFFKWcgml8pIFxr2iZJ4yh2LuA5oKktQNareQ2heLwCVCwdsg1Ad3YNs+2m5gM7M/6hRKkIGUktVutw93jsSpvA1qUSnIEuQAX0o/dn7wQH/9k="/>
          <p:cNvSpPr>
            <a:spLocks noChangeAspect="1" noChangeArrowheads="1"/>
          </p:cNvSpPr>
          <p:nvPr/>
        </p:nvSpPr>
        <p:spPr bwMode="auto">
          <a:xfrm>
            <a:off x="460375" y="-784225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" name="AutoShape 8" descr="data:image/jpeg;base64,/9j/4AAQSkZJRgABAQAAAQABAAD/2wCEAAkGBhMSEBQTExQWFRUWGRgYGBcXGBgXGBkYGhgYGxgYGRcXHiYfGBkjGRcXHy8gIycpLCwsFR8xNTAqNSYrLCkBCQoKDgwOGA8PGikkHyQpLCwsLC0sKSksLCwsKSwsLCwpLCkpLCksLCwsKSwsLCwsLCksLCwsLCwsLCwpLCwsKf/AABEIAO8A0wMBIgACEQEDEQH/xAAcAAABBQEBAQAAAAAAAAAAAAAAAgMEBQYBBwj/xABAEAABAgQEBAMGBAQFBAMBAAABAhEAAyExBBJBUQVhcYEikaEGEzJCsfBiwdHhB1KC8RUjM3KSFBai0nOywkP/xAAZAQEAAwEBAAAAAAAAAAAAAAAAAQMEAgX/xAAjEQEBAAICAgMAAwEBAAAAAAAAAQIRAxIhMQRBUSIyYUIT/9oADAMBAAIRAxEAPwDxGCCCAIIIIAggggCCCCAIIIIAggggCCCCAIIIIAggggCCCCAIIIIAggggCCCCAIIIIAggggCCCCAIIIIAgghcuUVFgHeARHQmNDgfZUlOeaWGwv3OkWmHw8hIZMoE/iq/aOLlHcwrGe5MLRhzrGpmYlKVeKSMr7FLdCIRxrIhITLQ2ermpbRthDsdWZ9yOccVhzpWLyVwhShmUTXd7V/IRIwODSaC7XLt6CkLnITC1liII1GP4WHaYgJOikkEdXGkUOM4eZdbp0IiZlKi42IsEEEdORBBBAEEEEAQQQQBBBBAEEEEAQQQQBBBBAEEEKCbQD2DwipiglIJJLUDnsNTGzwHstNlJzMhJ3UQo+pA8og+zkr3SSsDxKoDqBuOv7RerK5gzFWVGqtT0fSM3JyXeo0cfHNbqs/wSZNLlYUa76XDH+0WuF4JLlywqYmhta/W8LVOKZTJUFM3wkg+Tfe8Q5kyctOV3B0vXdo47/qyYfjs6Yky2YUsC3kD0qOh6RHw/Ds6gtdEhIboHt6lusS+HcGKjUHvT63+940qPZ1RQE2Gofbb6RzeWR3OHKszMSJrpAZCSx/EXHhB6sYb95KJyghIFNn+/wAuUaDFezWUBvKr8tIzuO4NlU9aVrHE5JXd4cpEKbMl+8ygEgKY6UNHEHFeEZHFSlVQ+36xEThSFqJeniJ7jTt6xppU0YiSxV4hZxXtyi2/x8xTPPjJ5tiJGUtDUaz2g4K0sEXAL73/ALeUZMxqxy7TbLlj1uhBBBHTkQQQQBBBBAEEEEAQQQQBBBBAEEEEACJ2FkVA1+kM4WQ5c2+sWuDkscxvcdN4i3SZG4wfA8gSCNG7uadSBCOLynLE0H3+whjhXtETNWFWUoqH4SSbdmidjcKpU5GwaMGW5W/Dyf4L7LZ/EXAvvGrwfsvLG/0hXBwyBtbyi7lCMlytrfjhJDUjhyE2FrawTJVbRPlpAhE9OrQs3EzLyqcRIij4phgASbc4vcbMyuQKm4uT2H1ijxkhSmMxqnwoTZ+pv9BHHqrrNxkuKYHOlRAbMQObDf0il4ehUtWQm3fp3jZcRllD+v7RmeLyxllzAQXJBHcen0jbx57mnl8uHW7HHZoKUkWIryv+hjDcQk5VHY1H5iNquWFS2PNuT1DPu0Z7juFZ6Mx69PvnGjiv0y8s+1DBBBGlnEEEEAQQQQBBBBAEEEEAQQQQBCkJc/d9oTEvBhmVtbr+wHrAWOCwjlv5Q56/tFnhcPmUQbkN0BsOsP4fAHDyApY8czTlt5nzeFcLDOo8yddf2MZ88va/DH0QeHKT4k6E+lX8o06OLJMtAAGZRS52rWH+HSkmSFH5yexD0+nlFPP4cZU2SGbx5T2X9jtGXK7jZhjJlHpPDZQQkDuYs5KorMKq232YsEKSBUxkxj0amyo7NTQ/f1hqXPe333hyZLoCTTa0WxT9oC5A+UZleg6nSIk3CBLlRcm52Gw2EP43iawMspForJkiYoPMmJHIadwYjrHffKKzjKAbEO1oxmJw/hWk/wC4NoRSo5uPKNhiuF3KVufUxSrkso5hcN+Y9WjvCavhn5fM8oieHth5KiACoNTklg/l6xX8Z4STLUdk/wD1P6D0i3M8qkqCa+7JV2BP0h7AYtBmZFfCoepBBHd/WL5bPMZbPqvJp6GURsSIbjQe2nCBIxJCS6VVB/L73jPxul3NsNmroQQQRKBBBBAEEEEAQQQQBBBBAEab2a4eXTMVp8DjWmZTfhDd2jPYaTmUBuQPONXhSR8NGZKfM1PqYr5L4d4Tyt+JoM1moAQkXpX9CovyiBike7BT0H3yrExHFES5pDUShQT1y0PVxFXj5udjuYzefTV/qx4Vjle7Sl6BTju3/rGo4nPSoJXT5D3Ir3eveMdwiSSgtdn8v2fyjQSCoyhyI8hSKs55XYettFhPeKGZSgkCo8thHZEhCmK5qlLNWDC/JzuNNYeOCK5QylnZmuIm8L4WEMKkAUTZubipPM1MVSz7arL9HMMAhLoKnTUhUWn/AF4VKcbRBnScoUpg7XNT5mtoi8PWTLIjja/HDZ2QoqlBt61+/KEYjhblwVNoM5DVeoS1WpEbAryrINiYvpaw1vKJxy6uc+PbP4PhhRmUSSObfbfpFN7R4dgsjZxG2mdIyXtChswGobzIFonD245ZrFleBTyAo3BSQoclAg94pMTiCKOxB0i/4RJUlag7EaaEKt2q3YbxX+0HCakpcDYix2jTjZK8+714UPFcSZqPEXKbRn1JYtFpPzA1iDiJesbMZqMeV3TEEEEduBBBBAEEEEAQQQQBBBBAT+DodZP8qVEdbD1aNNIDS1KGiso5sKfWM5wNYEyvLyq8a7g8oJkKzBymbnbcDMD6pEU8q7j9qjEpVnO4DDm9+hqYsDgD7tHVvQfofKJy+HhUzMLKyk9yPvtFqmSgy1BqVIqP5lFuyYoyy8eF+OPny57L8LcFxqtJpqUkp61SYemrMpglOYkoDOLkLJrs1fKJyMQmU342PQ5a+qjFNj+KAyysUYhVnsEpPWilRVPa76bHgq6NtTtp6ReywWpGI9lccClAzBWhL6g0f+kpjfSj4Ypzx/k2cee8ESfhyUqc0apiDwTDFSQ1SYt54cEaN9Yr8JgimgU3NqNoGhJNrpbraHxGQZcwLDEp+IbjWLyWgEApo4dohK4aK5iSTc/kNhEtC2aFkMrvyXMTSMb7Sp+Lkknyr+UbKatxGN9o/wDSmKt8SfRvzhj/AGUcn9dM1xGa01M5NAtIB6MBToRElGPC0lMzX5txpmHINX7FNKniZJQDdNOzgju9InLw+VsvxPTYtdLb7biNGmFQ8WwICrBu1ekZ/FoYED6eu8a/iiaOk3uNObRSnHSqhYzDSiadCYu47Yp5MZWYyxyLTG8QSaS5YQnUuCo9doqyY0xmogggiUCCCCAIIIIAggggFylsaRquH8UKQhV/Cx8yfzjJRY4NTpHKOM5uO8Lqtb/13u0EJIKFW3AuPKoh0cZDJajk5nsKsH7XjOYpRTTS7fdo6JzhvPnFHT7XzP6abinFMyENsKc0uCOtoawCQqUrMPCUqD7vQN3zeUUyMQ4y7ROw+MaSEDU16P8AfkYr66q3tuLH2PnkTsp+ZiOo/UfSPWeHzDlrpHlqUCShKmcpqFBnFjXlX6x6HwPiImyUrTWg7iKuabu1/BdTSyxc4JBKi0VcvjiSfBVtaxd4iYlSNCCIp5PBiFEoU3IhxHGOvtv4ssf+nP8AF1n5fMGsJk8XWqYEZAObm3T94sVYBZDKmMPwgJ/tCUYBMuqfO5MTlYsyyw14iTNTlSSYxXtlPyYdQ3zev941WIxLsnQV8oxntYsrlTJnypp1eh8gfWOMfbFnvTIcDQJrynZV09RaJwnLQj3SwxDMDy25c4olpCZhyktdJFx3Fqxe/wDcboadlmEBnIqeRNjGrKX6Ysdfavn4i+9n+j7RRY+VRyGL0579ou8Xx7DJBKZdetB2NfKMxxbiJmKswFGi7jl/FPJZ+oK1VhMEEaGYQQQQBBBBAEEEEAQQQQBGg4VMk5BmQX1Zz3uGjPxZcO42qUkpABHOvpHOU3HWN1U3Fzws0FPPkI6hIFnJ+msQZ3GlrPiYJdylIYHmd4t5aEqSFJci1CS23SOLNR3LumJAJUamt4s0ygm5p9vEaTKIqAYbxWIAvpU/f3eKrLlV0vWHcVjjoaM3YxoPYHjsxE0yxVJqE/VnjKYTDTZhzJlFYOpoDuXo8aL2b4DiEzUz1JyJSaual6UAsKw5ZJjZTituUsenIx4NQaHTY/bxPkTniL/h6ZqH+FTfENeo1iPKUuUcqw7WUKx588vVl17aJMt0xBxAaGUcZS14bnrWsUBA3NPIax3fKO2lZPmKmTMib6nYamIHtphwjBLSLJT+576xecMwoSS3c7xE9qZbyjHFvmEx3K8MmY/NrSGp3EnDJB6k+vX6R6XxT+GsnEJ97JPuyQ/hqkn/AG/o0Y7iP8O8XKNEhY3SfqDHo4c3Hl/jys+Dkx8+2YVMJhDxocT7D4hKcwyra4SqvqzxSzcFMSWUhQPMERo2zUxBCvdnY+UJaJQIIIIAggggCCCCAIIIIBSEElhUmNrw/wDhotctJVMyrUAcgFnsCVEeJuwJYmLj+HHspkQMTMBzq+AZXypJZwGPiNOx2JI3pwgLlwHDg1IABHi/E9Ega1OrwHncn+HclLZytV3sMrCpalRdtqxJkexQlH/LmKTcKSSFChDu4YhiFAbGNyrD5kk/CpBYs1nYKvUJUz8lK0hibgXtXKKDoDQi7hpiNrRFiZWS/wC2811UF2DG9X/SG/8AtiQCXGYn+aunO0atUljViKt1B8L11SU05+bM/CBJdJBaruDYO3dJ52NY5mMnpNtqR7NcPQpQBAsWtoxp0BH3az9osOEyi0VnDZipagprFtLCiuXw5T/TE7jeIzpbeMHysdZSvS+Hd42LDhCvCImYiRqIgcMSyRFoFOGjG2WE4cDaDFJoYJZYwT1OI734c68oWDTeI3FZOZJ6RLlUjs+W6Y4WsrwLiCpJKDVP0jTpUiYHikxPD/mGsIGJ92Klom+USLDiPDkBClABwDXt9+UZReHSVUsSNNCpflRotZnEVzfC3gNyaPqQx5DWG5eGAvcdKEJCbE7rPl0b0fib615XzJO8V3+GgkEi+V7a5jXt/eH8HwWWMpyp+WpA1b6E6xY+5Fbi9RUMzDuEj1Fa1dmSClSm+Ee8boAB5Veka2NS4jgshaSVSkEXsNaISPWuw3jM8W9g5Jf3bpNWIqFHVk6JFnfQ9t3PlnPkFPEWO2VLPzNFF4dk4VICUlJ8QSC2aiSQyLfzZSbU3rEoeE8U4PNw6gmYkjMHSdFDccohR7l7WezycbhykgJmJGaWqtFH5XPyllDkwOkeI4iQpClIUCFJJBB0IuIBuCCCAIvvYzgP/VYpKD8CfGvmB8vUmnR4oY9V/hJgwmSua3iUsgNfKgAs5oKlXkYDfyMMQModIFAR4QHKg4a3gExQ5r0aH0o1o5GZjStpYLioF2Dhy+sICWcB7EAPr4JaaDorz1oYl+8ruBmUafy005nbTpAMIwtS4cZmVUF0Lod/nc9jDGGlnMyg5oe6VCtqB0LNAB4otJcsUB1GQ2Adn1rqpq6axGnSwFf8ntr4iWbkrTXXSBHnYJw2wbyRlqz7QxI4Ykg5gfC53JBc96MOj7xYUILvXNryXoem30hAQc1KnxcjeZyr4kp84JRJ3D2dmBfSgewL8iwerpUl3IMMYrAqTlUE5g1rEW5bU6pMW2YMxOt6WDDmfgUnyEOyUvTeulS12vcK3uYp5sO+Fi7g5OmcqtwfE0ihBT1ET5WKSbGE4jAA6QxLwbGkeQ93xVmmscUIalx1M5rxLjRnE0ENzcUMohzEViJ7mIWSeECb7wlk2jsjgbl1+I84tpUiHiqCLVbNwqUsGox+hozVcBQaGBh75m8/xO4rfNmP/HcxKVV1B30pszML3ydzDEym/mWsz1Zvk8+cexwYdcJHh/Iz78lpC8IB4QAHBHmFtU7KQ7bKEE2U4Vo+Y23Sg6c9zEtIrUNUM3++Z0+/OET6oDXIDGrAlCRzL0I7RcoR5OGGYktVz2UpRZwXDh/+VzD0tDFRfxLdI5FnTa1Ulv8AalmeJUmSyQzglgLhqAPbQlR0vrrCxuJypdI0SsAMGKFgX6FneAVMILEAgHxAUsoFbNbRaat8fY+S/wAVeD+7xKZwtNBCqN40MCebpKfIx6iJbkgkXUnf/wDp4XIvSbpGT/ijg8+CC9ZagoVeiixFahsyS0B5FBBBBAEe3/w9w7YGSmzpJ5+JaiD5H7pHiKY+gfZuRlw0lGqZcsEDVkI9bjz7BbYdblLkhyilTfOsvvfbsNHJbkDWiXP+5Ze9qdPrDWHDHoz7MJSf2Nr7RKkosNsvoDUftvyoHcLiHdmc5lXAsphmOjs3fWsPYsOHcMR1ukp6VvbagiEg5ZiWoCEg3LOpRL6P9tpE0qzS6OWdqu4IewI3YAtZoCGpbJJ0IPL5V9N/toXPoVGlybD5ZoLu3M6+cJmkAFrBxyYA3rbqYViBcC3jB7zR0vBIVSl2JBuzJOU66oV6Ew/hl1I+7s5bVwDXc0iEpJJLE3UQKNfIARsRmvoByiXLknqfSoAY6OaO+peIEsKf9794bUiOZ/L7++8AmR5XNh1ysezwZd8JSGhBS8OFUIKooao5khSZUJSuHguJLa4oRFxB8J8vOJC1wwtVdOb86D75x3x49s5FPLn0wtRZgtvo/mGB/EUjz2EJky/EnZw5HIlrckJ11h5SCau212u6jdtAroDu0dlysrPcFN3p8hD783+Y8o9l4TshD5bH/T0bVVeV/wBtYbmodaQfw6dBz5i/lo/ITbtztMNHd7cx0hqShySRTZv5SndNmEATQW/EE+F2qoAKNm/TlFdiVusgWZamZ6KQFVZ6u93vrFtMNQCGylKn3CgU6C1v2iJhJFApVSxfpmGXtkTp2qXIdCGUHJd0uCNc0pN+qTqfQPmva0BeCnAXMslmY0lpIv0PlGjXVQNWBlm40Clk3/EP2eKrGyM0korVJTXcykBwd/i5wHgJgjqgxjsEOyZeZQSNSB50j6LwUvIkAFmoALkAAV2t/aPn7gssKxElJsZiB/5CPoiUPEaZQ51r8SQPJ94CQEM5c2Vf/wCJGnn05aykgA9xToj70/aJJHhuSGfZv8sVt9vprLQGPe2/hDUp0sYCPiJYIoKjKB/yryZiNtezsiY8sC12B/DS3xPT0EKUpgFcs3/gFa1Hw8oYCmJDmrtpR1CgFdH+6AqZY10Lu7h83cabC8cnfN1PpMBf13hSKpo1RoabNyrpU+UEyua/za/iSfvXzgklCGVtsBWnvVAn/wAhSn5Q4iboWNtqsK6fhXoLQ3MSagOD/mM2liD5/lvDyz4qdrj8QsQ7+L05wQUC9AbjmdE70axpsYaYx1KadLPWgajk6pp/SYWjz8vy3oe8Zfk8fbHt+NvxOXpl1/TLGBolMICiPN09bsiNHQ8PKDQyVRy63sKVDSJZNd6m+xAtyf0McmKem+n76OWD84cBBA7VAeh6HVIV5m7Rv+Jh7yeZ83k9YR1FVbb/AJ6c2/phK5fcgHnXKg69NWu8KznvXf8Alc/F+JXP1haiNdCaajwgHppoLxveaJlEqt8xHXM+vazw1IoCaXvT82/lH5Q5Msrm/PY/vUm+mnB/p70IDVoyizj9NedAbyFmNficvVgolOtNt6eaiPDyoBf5so325tZoW7CrBSh5aUcuGKhbfuWcVNdSkINqk0psKc3etgexKBiUmYSA5/1DQttLFnLMCP7iGcYlvhzB3ofEGCnFdPDk1agET5kpKE0b4aA0+EulwX+dQPJrsYhzQATf5hcEHKkppm5y4D56xJ8aup+sESOKoCZ80CwmLApoFFoICb7G4bPjpA/HmPRIKv8A8x73g0OTc+IBzr40j7tHi38NJBVjgR8suaTbVBTrr4o9skJ1/EdaVWkjvT1ghIkIGXSoTtfLTTf7ekOSZjNo+Vr1JT+x0NxTSOSFhhYUTbuk2++loVOk2YMfBZ9CSfR/2gEe9oobJVbfKdKbjQdd2ptlXJoKO5OQH9f1haCLXoxs3zAs3TleG1kAvuVKNhZkg68/1aAky6U2dg4JuOQ2uGBu94EgNvQ32KR+m4FY4lwSNmo5pYmjXq+p1AvC5dtXYcm8G19PxdoBqeWN8oc8vktUV9f1Rnyihv7tupHUb8766vsKM1xSlfCaH9wYbSp6HTJ+bGujjpBJr36n8KXqW0dlU+WgqR0A3iVKQWY89zRzWurepEIwvhGlk3/2g69DDwOrB9qdCNeQ7xHsl04l7G8OJEImDXb7e33WFS5keVy8fTLT2OLk/wDTHf2FoiMqXEtZiNOL0tv0irHHtdRbc+mNtMZdd2A0au4qDV+4hLPQWNnY3OUHmGc9jd4eKX579zZwx3/4w4lLiultPz3Yx7OGMxkkeJnncrcqYC/CTuCdLKIJ9G9L6uLLE1o/QWpeg13v5lyee34g+nMb/tw1qPTmBse9+0dOXZvw2s/0O9vTvHJqatZj9QqlX3FmvzgmUAArU7tbYM/aGZwuB8RoHOzt8SX5+cEEKnOpT2SCARoQoktS7BOjuoRIS4zZdxSt6DclnYf0neGApvCHqpJAsCTqWLfECrUeHpHETSplNQlSmvYMmrbF3G8Euz/iruA52ljMdbPS7c3iuEgtYCh8QJFTKUbXusxLxMtWUh2/y2FBdag99eXntEOaXUokuB70ta2VHa33oHknH/ZWarEzVJDhSs2nzVPxEG5gj1FKQ3wE8/CfV+0cgPPv4RynxUw/gAfrMR+QO0esSFE1052NUn8v7x5z/BuRWasXzSk9hnUfQcrR6PKSCmjlwXLsPgD06wQmyzu1C1K2mHr97VMPC2ruqjbFtrV/vEeeAApy3x6fiQee/wC2ypjOeZmDvlB2gkieipL79WIZ9SLP31hM4uxpdiNgkqV+Rrz5ND5U/NyByY5f/bba2jC6J+xp4j6K9YB4qNHew/mHyuem/nU1EdlqFHtStv5hpQ+kN5xlH+0noyRz/Xk0POHe9j92P1taAAfJk1LbkdLtZv0SRQEaZelFcn9IUgOKVNC/9XbpCVo0v8X1BYP+3SA4AzDQO7NZKmNH2J8qwtBq1eddqE3FwQfWlIC7s+93sUnnv9LawkHc/wAu+oYn0Br6wD4VprqK3o+tnbtCUy2O1fsQmWsGr/Xmk3GsAXlLv4dRz0NuUVcvHM5qreLkvHdw/MoIjhJrS/WzHaoo/wDyh5RNOZoHqaONG5xGml+9A4Ds467+sV8PD0u6t5ufvJI4qrXbvRzaopQdnglkHS5H1J2szQ4ZevU+TJoxp93hMuUzdadhf4o0soUdzWnq/wDM/OreVYMr1v8A2rerW5PtHEpa1KJP2wEJdr0o/Yg1p0/UawDmWr8/VkM5rvz7REASXLsHoRoVAAVYENmpEpamFdCOzhIZms2gYRAkyjl8WpYBzqmgpeid9KNAOLXlqEgHepYjw0y8mDV15wkzSXSyVGzOEj+oioDXAoK1MJTjkhaQBopRqdyAepbtpCZXFPwmgrZgSW3qL+cA7MVvnD1q5+E0s7+Hq7c4hLauVSVAguFFKWcgml8pIFxr2iZJ4yh2LuA5oKktQNareQ2heLwCVCwdsg1Ad3YNs+2m5gM7M/6hRKkIGUktVutw93jsSpvA1qUSnIEuQAX0o/dn7wQH/9k="/>
          <p:cNvSpPr>
            <a:spLocks noChangeAspect="1" noChangeArrowheads="1"/>
          </p:cNvSpPr>
          <p:nvPr/>
        </p:nvSpPr>
        <p:spPr bwMode="auto">
          <a:xfrm>
            <a:off x="612775" y="-631825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82" name="Picture 10" descr="http://lear.inrialpes.fr/%7Eschmid/images/photoCordelia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79" y="3501008"/>
            <a:ext cx="1250853" cy="141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ZoneTexte 51"/>
          <p:cNvSpPr txBox="1"/>
          <p:nvPr/>
        </p:nvSpPr>
        <p:spPr>
          <a:xfrm>
            <a:off x="5364088" y="2915652"/>
            <a:ext cx="269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thanks to the jury.</a:t>
            </a:r>
            <a:endParaRPr lang="fr-FR" dirty="0"/>
          </a:p>
        </p:txBody>
      </p:sp>
      <p:pic>
        <p:nvPicPr>
          <p:cNvPr id="28684" name="Picture 12" descr="http://www.cs.brown.edu/%7Epff/fac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09" y="3501008"/>
            <a:ext cx="1211719" cy="14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://www.cs.berkeley.edu/%7Emalik/malik-color-small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8"/>
          <a:stretch/>
        </p:blipFill>
        <p:spPr bwMode="auto">
          <a:xfrm>
            <a:off x="7674873" y="3501008"/>
            <a:ext cx="1101301" cy="14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http://summerschool2011.graphicon.ru/files/photos/andrew_zisserman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79" y="5065737"/>
            <a:ext cx="1250853" cy="14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inria.fr/var/inria/storage/images/medias/inria/images-chapo/francis-bach-prix-jeune-chercheur/516317-1-fre-FR/francis-bach-prix-jeune-chercheur_vignette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r="10612" b="-6902"/>
          <a:stretch/>
        </p:blipFill>
        <p:spPr bwMode="auto">
          <a:xfrm>
            <a:off x="6228184" y="5132068"/>
            <a:ext cx="1377282" cy="14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http://www.ri.cmu.edu/images/people/hebert_martia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73" y="5065737"/>
            <a:ext cx="1101301" cy="14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Object </a:t>
            </a:r>
            <a:r>
              <a:rPr lang="en-US" dirty="0" smtClean="0"/>
              <a:t>Recognition</a:t>
            </a:r>
            <a:r>
              <a:rPr lang="en-US" dirty="0" smtClean="0"/>
              <a:t> </a:t>
            </a:r>
            <a:r>
              <a:rPr lang="en-US" dirty="0" smtClean="0"/>
              <a:t>Problem</a:t>
            </a:r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4" r="80602" b="10063"/>
          <a:stretch/>
        </p:blipFill>
        <p:spPr>
          <a:xfrm>
            <a:off x="3995936" y="4987636"/>
            <a:ext cx="1674262" cy="146858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932040" y="4903828"/>
            <a:ext cx="198870" cy="1813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148422" y="4293096"/>
            <a:ext cx="198870" cy="1813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048987" y="4581128"/>
            <a:ext cx="198870" cy="1813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995936" y="2132856"/>
            <a:ext cx="4752528" cy="21616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644008" y="2531538"/>
            <a:ext cx="35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have already seen that before…</a:t>
            </a:r>
            <a:endParaRPr lang="fr-FR" dirty="0"/>
          </a:p>
        </p:txBody>
      </p:sp>
      <p:pic>
        <p:nvPicPr>
          <p:cNvPr id="11" name="Espace réservé du contenu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5" t="-806" r="-1" b="130"/>
          <a:stretch/>
        </p:blipFill>
        <p:spPr>
          <a:xfrm>
            <a:off x="5031475" y="2965063"/>
            <a:ext cx="2305317" cy="992845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179512" y="1600200"/>
            <a:ext cx="38164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computer should recognize objects of a learned category.</a:t>
            </a:r>
          </a:p>
          <a:p>
            <a:r>
              <a:rPr lang="en-US" sz="2400" dirty="0" smtClean="0"/>
              <a:t>One way to do that </a:t>
            </a:r>
            <a:r>
              <a:rPr lang="en-US" sz="2400" dirty="0" smtClean="0"/>
              <a:t>is </a:t>
            </a:r>
            <a:r>
              <a:rPr lang="en-US" sz="2400" dirty="0" smtClean="0"/>
              <a:t>to recognize that the seen image (test image) is similar to a previously seen image (train image), and infer that the seen object is from the same category that the object in the stored (and labeled) image.</a:t>
            </a:r>
            <a:endParaRPr lang="fr-FR" sz="2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76"/>
          <a:stretch/>
        </p:blipFill>
        <p:spPr bwMode="auto">
          <a:xfrm>
            <a:off x="6079967" y="4629886"/>
            <a:ext cx="3064033" cy="195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2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need to build a similarity measure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33899" y="3095089"/>
            <a:ext cx="100219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0" dirty="0" smtClean="0"/>
              <a:t>≈</a:t>
            </a:r>
            <a:endParaRPr lang="en-US" sz="12800" dirty="0"/>
          </a:p>
        </p:txBody>
      </p:sp>
      <p:sp>
        <p:nvSpPr>
          <p:cNvPr id="7" name="ZoneTexte 6"/>
          <p:cNvSpPr txBox="1"/>
          <p:nvPr/>
        </p:nvSpPr>
        <p:spPr>
          <a:xfrm>
            <a:off x="4708023" y="3163615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?</a:t>
            </a:r>
            <a:endParaRPr lang="fr-FR" sz="4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76"/>
          <a:stretch/>
        </p:blipFill>
        <p:spPr bwMode="auto">
          <a:xfrm>
            <a:off x="5868144" y="2996952"/>
            <a:ext cx="3064033" cy="195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9"/>
          <a:stretch/>
        </p:blipFill>
        <p:spPr bwMode="auto">
          <a:xfrm>
            <a:off x="107504" y="2945488"/>
            <a:ext cx="4199918" cy="195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8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7" y="2996952"/>
            <a:ext cx="9134299" cy="3744125"/>
          </a:xfr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26064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many other computer fields, we know in advance where are the matching parts.</a:t>
            </a:r>
          </a:p>
          <a:p>
            <a:r>
              <a:rPr lang="en-US" dirty="0" smtClean="0"/>
              <a:t>Moreover, parts are matching if they are exactly equal.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13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Mis</a:t>
            </a:r>
            <a:r>
              <a:rPr lang="en-US" dirty="0" smtClean="0"/>
              <a:t>-Alignment Problem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vision, the computer does not know in advance where are the matching/corresponding parts.</a:t>
            </a:r>
          </a:p>
          <a:p>
            <a:r>
              <a:rPr lang="en-US" dirty="0" smtClean="0"/>
              <a:t>This makes it hard to compare images.</a:t>
            </a:r>
            <a:endParaRPr lang="fr-FR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114800"/>
            <a:ext cx="88773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5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Non-Rigid Deformation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2" y="2617369"/>
            <a:ext cx="7851588" cy="195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20857"/>
            <a:ext cx="4347026" cy="210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lèche droite 11"/>
          <p:cNvSpPr/>
          <p:nvPr/>
        </p:nvSpPr>
        <p:spPr>
          <a:xfrm rot="3098167">
            <a:off x="3761593" y="4530259"/>
            <a:ext cx="529732" cy="34282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8050948">
            <a:off x="5550758" y="4525600"/>
            <a:ext cx="529732" cy="34282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107504" y="1600200"/>
            <a:ext cx="9004626" cy="4525963"/>
          </a:xfrm>
        </p:spPr>
        <p:txBody>
          <a:bodyPr/>
          <a:lstStyle/>
          <a:p>
            <a:r>
              <a:rPr lang="en-US" dirty="0" smtClean="0"/>
              <a:t>Due to viewpoint change, intra-class variation, we do not have global alignment.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4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Rigidity</a:t>
            </a:r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8936"/>
            <a:ext cx="8738392" cy="398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6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55965"/>
            <a:ext cx="7160393" cy="268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local ambiguity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Locally, different parts can look similar.</a:t>
            </a:r>
            <a:endParaRPr lang="fr-F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38700"/>
            <a:ext cx="72961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5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Pair-Wise Geometric Information Can Help</a:t>
            </a:r>
            <a:endParaRPr lang="fr-F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7" y="2166718"/>
            <a:ext cx="6011019" cy="230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8" y="4508436"/>
            <a:ext cx="5977661" cy="208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both cases, matching nodes have similar local appearance.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7072886" y="4817821"/>
            <a:ext cx="1309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22594" y="2550907"/>
            <a:ext cx="1809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GOOD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18419" y="3320348"/>
            <a:ext cx="2618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Same pair-wise geometric relationship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359362" y="5578087"/>
            <a:ext cx="2618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Different  pair-wise geometric relationship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5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</a:t>
            </a:r>
            <a:r>
              <a:rPr lang="en-US" dirty="0" smtClean="0"/>
              <a:t>Matching</a:t>
            </a: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16832"/>
            <a:ext cx="9160330" cy="354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7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8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18069" y="116632"/>
            <a:ext cx="6719910" cy="24709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Chapter I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Tensor-Based Algorithm for High-Order Graph Matching</a:t>
            </a:r>
            <a:endParaRPr kumimoji="0" lang="en-US" altLang="ko-KR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굴림" charset="-127"/>
              <a:cs typeface="+mj-cs"/>
            </a:endParaRPr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3427" y="116632"/>
            <a:ext cx="1954841" cy="145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325907" y="2924944"/>
            <a:ext cx="2064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Olivier</a:t>
            </a:r>
          </a:p>
          <a:p>
            <a:pPr algn="ctr"/>
            <a:r>
              <a:rPr lang="fr-FR" sz="3200" dirty="0" smtClean="0"/>
              <a:t>Duchenne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95415" y="2988740"/>
            <a:ext cx="12928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Jean</a:t>
            </a:r>
          </a:p>
          <a:p>
            <a:pPr algn="ctr"/>
            <a:r>
              <a:rPr lang="fr-FR" sz="3200" dirty="0" smtClean="0"/>
              <a:t>Ponce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093" y="4283185"/>
            <a:ext cx="24589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inria.fr/var/inria/storage/images/medias/inria/images-chapo/francis-bach-prix-jeune-chercheur/516317-1-fre-FR/francis-bach-prix-jeune-chercheur_vignet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71" y="4398613"/>
            <a:ext cx="2476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097296" y="2875645"/>
            <a:ext cx="15186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Francis</a:t>
            </a:r>
          </a:p>
          <a:p>
            <a:pPr algn="ctr"/>
            <a:r>
              <a:rPr lang="en-US" sz="3200" dirty="0" smtClean="0"/>
              <a:t>Bach</a:t>
            </a:r>
            <a:endParaRPr lang="fr-FR" sz="3200" dirty="0" smtClean="0"/>
          </a:p>
        </p:txBody>
      </p:sp>
      <p:pic>
        <p:nvPicPr>
          <p:cNvPr id="17412" name="Picture 4" descr="http://osewiki.kaist.ac.kr/images/9/9c/InsoKweo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35" y="4224324"/>
            <a:ext cx="1971109" cy="22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231748" y="3010349"/>
            <a:ext cx="14348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In-So</a:t>
            </a:r>
          </a:p>
          <a:p>
            <a:pPr algn="ctr"/>
            <a:r>
              <a:rPr lang="en-US" sz="3200" dirty="0" err="1" smtClean="0"/>
              <a:t>Kweon</a:t>
            </a:r>
            <a:endParaRPr lang="fr-FR" sz="3200" dirty="0" smtClean="0"/>
          </a:p>
        </p:txBody>
      </p:sp>
      <p:pic>
        <p:nvPicPr>
          <p:cNvPr id="16" name="Picture 2" descr="http://ai.eecs.umich.edu/people/wellman/Images/tpami3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98" y="1974515"/>
            <a:ext cx="3598480" cy="8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www.inria.fr/var/inria/storage/images/medias/rocquencourt3/actualites-images/jean-ponce/62314-1-fre-FR/jean-ponce_vignett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/>
          <a:stretch/>
        </p:blipFill>
        <p:spPr bwMode="auto">
          <a:xfrm>
            <a:off x="7015412" y="4219389"/>
            <a:ext cx="2363014" cy="22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2844" y="1214422"/>
            <a:ext cx="5072098" cy="1490650"/>
          </a:xfrm>
          <a:prstGeom prst="rect">
            <a:avLst/>
          </a:prstGeom>
        </p:spPr>
        <p:txBody>
          <a:bodyPr/>
          <a:lstStyle/>
          <a:p>
            <a:pPr marL="342900" lvl="0" indent="-342900" latinLnBrk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  <a:defRPr/>
            </a:pPr>
            <a:r>
              <a:rPr lang="fr-FR" sz="3200" kern="0" dirty="0" smtClean="0">
                <a:latin typeface="+mn-lt"/>
              </a:rPr>
              <a:t>Extension of [</a:t>
            </a:r>
            <a:r>
              <a:rPr lang="en-US" sz="3200" dirty="0" err="1" smtClean="0"/>
              <a:t>Leordeanu</a:t>
            </a:r>
            <a:r>
              <a:rPr lang="en-US" sz="3200" b="1" dirty="0" smtClean="0"/>
              <a:t> </a:t>
            </a:r>
            <a:r>
              <a:rPr lang="en-US" sz="3200" dirty="0" smtClean="0">
                <a:latin typeface="Sans"/>
              </a:rPr>
              <a:t>&amp;</a:t>
            </a:r>
            <a:r>
              <a:rPr lang="en-US" sz="3200" dirty="0" smtClean="0"/>
              <a:t> Hebert]</a:t>
            </a:r>
            <a:r>
              <a:rPr lang="fr-FR" sz="3200" kern="0" dirty="0" smtClean="0">
                <a:latin typeface="+mn-lt"/>
              </a:rPr>
              <a:t> to the case of </a:t>
            </a:r>
            <a:br>
              <a:rPr lang="fr-FR" sz="3200" kern="0" dirty="0" smtClean="0">
                <a:latin typeface="+mn-lt"/>
              </a:rPr>
            </a:br>
            <a:r>
              <a:rPr lang="fr-FR" sz="3200" kern="0" dirty="0" smtClean="0">
                <a:latin typeface="+mn-lt"/>
              </a:rPr>
              <a:t>hypergraph.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428660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</a:rPr>
              <a:t>Contributions</a:t>
            </a:r>
            <a:endParaRPr lang="fr-FR" sz="3200" b="1" kern="0" dirty="0">
              <a:solidFill>
                <a:srgbClr val="003366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214942" y="4786322"/>
            <a:ext cx="5143536" cy="184784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2) Sparse output for</a:t>
            </a: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b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 relaxed matching </a:t>
            </a:r>
            <a:b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problem.</a:t>
            </a:r>
            <a:endParaRPr kumimoji="0" lang="fr-FR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5286380" y="1276312"/>
            <a:ext cx="3500462" cy="1571636"/>
            <a:chOff x="714348" y="1214422"/>
            <a:chExt cx="6786610" cy="307183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V="1">
              <a:off x="1190604" y="340042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1647804" y="3400420"/>
              <a:ext cx="533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1571604" y="2714620"/>
              <a:ext cx="1524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038204" y="3857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105004" y="3857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495404" y="32480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800204" y="1952620"/>
              <a:ext cx="457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1038204" y="202882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1038204" y="1419220"/>
              <a:ext cx="685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1800204" y="1419220"/>
              <a:ext cx="457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885804" y="18764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1647804" y="24860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2181204" y="18002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1647804" y="12668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6143604" y="301942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 flipV="1">
              <a:off x="6600804" y="3019420"/>
              <a:ext cx="533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 flipV="1">
              <a:off x="5686404" y="294322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5991204" y="3476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7058004" y="34766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6448404" y="28670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4848204" y="294322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 flipV="1">
              <a:off x="4543404" y="2409820"/>
              <a:ext cx="228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V="1">
              <a:off x="4619604" y="240982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 flipV="1">
              <a:off x="5153004" y="2409820"/>
              <a:ext cx="457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4467204" y="22574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4695804" y="29432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5534004" y="27908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Oval 31"/>
            <p:cNvSpPr>
              <a:spLocks noChangeArrowheads="1"/>
            </p:cNvSpPr>
            <p:nvPr/>
          </p:nvSpPr>
          <p:spPr bwMode="auto">
            <a:xfrm>
              <a:off x="5000604" y="225742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35" name="AutoShape 32"/>
            <p:cNvCxnSpPr>
              <a:cxnSpLocks noChangeShapeType="1"/>
              <a:stCxn id="20" idx="6"/>
              <a:endCxn id="31" idx="1"/>
            </p:cNvCxnSpPr>
            <p:nvPr/>
          </p:nvCxnSpPr>
          <p:spPr bwMode="auto">
            <a:xfrm>
              <a:off x="1876404" y="1381120"/>
              <a:ext cx="2624138" cy="909638"/>
            </a:xfrm>
            <a:prstGeom prst="curvedConnector2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6" name="AutoShape 33"/>
            <p:cNvCxnSpPr>
              <a:cxnSpLocks noChangeShapeType="1"/>
              <a:stCxn id="17" idx="6"/>
              <a:endCxn id="32" idx="1"/>
            </p:cNvCxnSpPr>
            <p:nvPr/>
          </p:nvCxnSpPr>
          <p:spPr bwMode="auto">
            <a:xfrm>
              <a:off x="1114404" y="1990720"/>
              <a:ext cx="3614878" cy="985978"/>
            </a:xfrm>
            <a:prstGeom prst="curvedConnector2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7" name="Forme 37"/>
            <p:cNvCxnSpPr>
              <a:stCxn id="19" idx="7"/>
              <a:endCxn id="34" idx="1"/>
            </p:cNvCxnSpPr>
            <p:nvPr/>
          </p:nvCxnSpPr>
          <p:spPr>
            <a:xfrm rot="16200000" flipH="1">
              <a:off x="3476604" y="733420"/>
              <a:ext cx="457200" cy="2657756"/>
            </a:xfrm>
            <a:prstGeom prst="curvedConnector3">
              <a:avLst>
                <a:gd name="adj1" fmla="val -57322"/>
              </a:avLst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t 42"/>
            <p:cNvGraphicFramePr>
              <a:graphicFrameLocks noChangeAspect="1"/>
            </p:cNvGraphicFramePr>
            <p:nvPr/>
          </p:nvGraphicFramePr>
          <p:xfrm>
            <a:off x="3838574" y="3168658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2" name="Équation" r:id="rId3" imgW="114120" imgH="215640" progId="Equation.3">
                    <p:embed/>
                  </p:oleObj>
                </mc:Choice>
                <mc:Fallback>
                  <p:oleObj name="Équation" r:id="rId3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8574" y="3168658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Ellipse 44"/>
            <p:cNvSpPr/>
            <p:nvPr/>
          </p:nvSpPr>
          <p:spPr>
            <a:xfrm>
              <a:off x="714348" y="1214422"/>
              <a:ext cx="2071702" cy="114300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45"/>
            <p:cNvSpPr/>
            <p:nvPr/>
          </p:nvSpPr>
          <p:spPr>
            <a:xfrm>
              <a:off x="4214810" y="1928802"/>
              <a:ext cx="1143008" cy="150019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6"/>
            <p:cNvSpPr/>
            <p:nvPr/>
          </p:nvSpPr>
          <p:spPr>
            <a:xfrm>
              <a:off x="785786" y="3143248"/>
              <a:ext cx="1857388" cy="114300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7"/>
            <p:cNvSpPr/>
            <p:nvPr/>
          </p:nvSpPr>
          <p:spPr>
            <a:xfrm>
              <a:off x="5786446" y="2786058"/>
              <a:ext cx="1714512" cy="1143008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888157"/>
            <a:ext cx="4071966" cy="181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5214941" y="3286124"/>
            <a:ext cx="3894133" cy="135732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1) Tensor </a:t>
            </a:r>
            <a:r>
              <a:rPr lang="en-US" sz="2800" kern="0" dirty="0" smtClean="0">
                <a:latin typeface="+mn-lt"/>
              </a:rPr>
              <a:t>Formulation </a:t>
            </a:r>
            <a:br>
              <a:rPr lang="en-US" sz="2800" kern="0" dirty="0" smtClean="0">
                <a:latin typeface="+mn-lt"/>
              </a:rPr>
            </a:br>
            <a:r>
              <a:rPr lang="fr-FR" sz="2800" kern="0" dirty="0" smtClean="0">
                <a:latin typeface="+mn-lt"/>
              </a:rPr>
              <a:t>a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nd</a:t>
            </a: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Power Method</a:t>
            </a:r>
            <a:endParaRPr kumimoji="0" lang="fr-FR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428596" y="5000636"/>
            <a:ext cx="4143404" cy="1214446"/>
            <a:chOff x="428596" y="1785926"/>
            <a:chExt cx="8254107" cy="3033710"/>
          </a:xfrm>
        </p:grpSpPr>
        <p:graphicFrame>
          <p:nvGraphicFramePr>
            <p:cNvPr id="46" name="Object 2"/>
            <p:cNvGraphicFramePr>
              <a:graphicFrameLocks noChangeAspect="1"/>
            </p:cNvGraphicFramePr>
            <p:nvPr/>
          </p:nvGraphicFramePr>
          <p:xfrm>
            <a:off x="4643438" y="1785926"/>
            <a:ext cx="4039265" cy="3033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3" name="Acrobat Document" r:id="rId6" imgW="6015600" imgH="4521960" progId="AcroExch.Document.7">
                    <p:embed/>
                  </p:oleObj>
                </mc:Choice>
                <mc:Fallback>
                  <p:oleObj name="Acrobat Document" r:id="rId6" imgW="6015600" imgH="452196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1785926"/>
                          <a:ext cx="4039265" cy="30337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3"/>
            <p:cNvGraphicFramePr>
              <a:graphicFrameLocks noChangeAspect="1"/>
            </p:cNvGraphicFramePr>
            <p:nvPr/>
          </p:nvGraphicFramePr>
          <p:xfrm>
            <a:off x="428596" y="1785926"/>
            <a:ext cx="3857652" cy="2897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4" name="Acrobat Document" r:id="rId8" imgW="6015600" imgH="4521960" progId="AcroExch.Document.7">
                    <p:embed/>
                  </p:oleObj>
                </mc:Choice>
                <mc:Fallback>
                  <p:oleObj name="Acrobat Document" r:id="rId8" imgW="6015600" imgH="452196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596" y="1785926"/>
                          <a:ext cx="3857652" cy="28973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Flèche droite 5"/>
            <p:cNvSpPr/>
            <p:nvPr/>
          </p:nvSpPr>
          <p:spPr>
            <a:xfrm>
              <a:off x="4000496" y="2857496"/>
              <a:ext cx="857256" cy="7858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20755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3" name="Line 11"/>
          <p:cNvSpPr>
            <a:spLocks noChangeShapeType="1"/>
          </p:cNvSpPr>
          <p:nvPr/>
        </p:nvSpPr>
        <p:spPr bwMode="auto">
          <a:xfrm flipV="1">
            <a:off x="1804966" y="360045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4" name="Line 12"/>
          <p:cNvSpPr>
            <a:spLocks noChangeShapeType="1"/>
          </p:cNvSpPr>
          <p:nvPr/>
        </p:nvSpPr>
        <p:spPr bwMode="auto">
          <a:xfrm flipH="1" flipV="1">
            <a:off x="2262166" y="3600456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5" name="Line 13"/>
          <p:cNvSpPr>
            <a:spLocks noChangeShapeType="1"/>
          </p:cNvSpPr>
          <p:nvPr/>
        </p:nvSpPr>
        <p:spPr bwMode="auto">
          <a:xfrm flipV="1">
            <a:off x="2185966" y="2914656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2" name="Oval 10"/>
          <p:cNvSpPr>
            <a:spLocks noChangeArrowheads="1"/>
          </p:cNvSpPr>
          <p:nvPr/>
        </p:nvSpPr>
        <p:spPr bwMode="auto">
          <a:xfrm>
            <a:off x="1652566" y="40576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1" name="Oval 9"/>
          <p:cNvSpPr>
            <a:spLocks noChangeArrowheads="1"/>
          </p:cNvSpPr>
          <p:nvPr/>
        </p:nvSpPr>
        <p:spPr bwMode="auto">
          <a:xfrm>
            <a:off x="2719366" y="40576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2109766" y="3448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6" name="Line 14"/>
          <p:cNvSpPr>
            <a:spLocks noChangeShapeType="1"/>
          </p:cNvSpPr>
          <p:nvPr/>
        </p:nvSpPr>
        <p:spPr bwMode="auto">
          <a:xfrm flipV="1">
            <a:off x="2414566" y="2152656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7" name="Line 15"/>
          <p:cNvSpPr>
            <a:spLocks noChangeShapeType="1"/>
          </p:cNvSpPr>
          <p:nvPr/>
        </p:nvSpPr>
        <p:spPr bwMode="auto">
          <a:xfrm flipH="1" flipV="1">
            <a:off x="1652566" y="2228856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8" name="Line 16"/>
          <p:cNvSpPr>
            <a:spLocks noChangeShapeType="1"/>
          </p:cNvSpPr>
          <p:nvPr/>
        </p:nvSpPr>
        <p:spPr bwMode="auto">
          <a:xfrm flipV="1">
            <a:off x="1652566" y="1619256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 flipV="1">
            <a:off x="2414566" y="1619256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1500166" y="20764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2262166" y="2686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2795566" y="20002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2262166" y="14668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V="1">
            <a:off x="6757966" y="321945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 flipV="1">
            <a:off x="7215166" y="3219456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2" name="Line 20"/>
          <p:cNvSpPr>
            <a:spLocks noChangeShapeType="1"/>
          </p:cNvSpPr>
          <p:nvPr/>
        </p:nvSpPr>
        <p:spPr bwMode="auto">
          <a:xfrm flipH="1" flipV="1">
            <a:off x="6300766" y="3143256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6605566" y="36766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672366" y="36766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7062766" y="3067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6" name="Line 24"/>
          <p:cNvSpPr>
            <a:spLocks noChangeShapeType="1"/>
          </p:cNvSpPr>
          <p:nvPr/>
        </p:nvSpPr>
        <p:spPr bwMode="auto">
          <a:xfrm flipV="1">
            <a:off x="5462566" y="3143256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7" name="Line 25"/>
          <p:cNvSpPr>
            <a:spLocks noChangeShapeType="1"/>
          </p:cNvSpPr>
          <p:nvPr/>
        </p:nvSpPr>
        <p:spPr bwMode="auto">
          <a:xfrm flipH="1" flipV="1">
            <a:off x="5157766" y="2609856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8" name="Line 26"/>
          <p:cNvSpPr>
            <a:spLocks noChangeShapeType="1"/>
          </p:cNvSpPr>
          <p:nvPr/>
        </p:nvSpPr>
        <p:spPr bwMode="auto">
          <a:xfrm flipV="1">
            <a:off x="5233966" y="260985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 flipH="1" flipV="1">
            <a:off x="5767366" y="2609856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60" name="Oval 28"/>
          <p:cNvSpPr>
            <a:spLocks noChangeArrowheads="1"/>
          </p:cNvSpPr>
          <p:nvPr/>
        </p:nvSpPr>
        <p:spPr bwMode="auto">
          <a:xfrm>
            <a:off x="5081566" y="24574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61" name="Oval 29"/>
          <p:cNvSpPr>
            <a:spLocks noChangeArrowheads="1"/>
          </p:cNvSpPr>
          <p:nvPr/>
        </p:nvSpPr>
        <p:spPr bwMode="auto">
          <a:xfrm>
            <a:off x="5310166" y="31432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62" name="Oval 30"/>
          <p:cNvSpPr>
            <a:spLocks noChangeArrowheads="1"/>
          </p:cNvSpPr>
          <p:nvPr/>
        </p:nvSpPr>
        <p:spPr bwMode="auto">
          <a:xfrm>
            <a:off x="6148366" y="29908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63" name="Oval 31"/>
          <p:cNvSpPr>
            <a:spLocks noChangeArrowheads="1"/>
          </p:cNvSpPr>
          <p:nvPr/>
        </p:nvSpPr>
        <p:spPr bwMode="auto">
          <a:xfrm>
            <a:off x="5614966" y="24574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95264" name="AutoShape 32"/>
          <p:cNvCxnSpPr>
            <a:cxnSpLocks noChangeShapeType="1"/>
            <a:stCxn id="95236" idx="6"/>
            <a:endCxn id="95260" idx="1"/>
          </p:cNvCxnSpPr>
          <p:nvPr/>
        </p:nvCxnSpPr>
        <p:spPr bwMode="auto">
          <a:xfrm>
            <a:off x="2490766" y="1581156"/>
            <a:ext cx="2624138" cy="90963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5265" name="AutoShape 33"/>
          <p:cNvCxnSpPr>
            <a:cxnSpLocks noChangeShapeType="1"/>
            <a:stCxn id="95238" idx="4"/>
            <a:endCxn id="95261" idx="2"/>
          </p:cNvCxnSpPr>
          <p:nvPr/>
        </p:nvCxnSpPr>
        <p:spPr bwMode="auto">
          <a:xfrm rot="16200000" flipH="1">
            <a:off x="3595666" y="1543056"/>
            <a:ext cx="1028700" cy="2400300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5266" name="AutoShape 34"/>
          <p:cNvCxnSpPr>
            <a:cxnSpLocks noChangeShapeType="1"/>
            <a:stCxn id="95241" idx="6"/>
            <a:endCxn id="95254" idx="3"/>
          </p:cNvCxnSpPr>
          <p:nvPr/>
        </p:nvCxnSpPr>
        <p:spPr bwMode="auto">
          <a:xfrm flipV="1">
            <a:off x="2947966" y="3871919"/>
            <a:ext cx="4757738" cy="300037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5267" name="AutoShape 35"/>
          <p:cNvCxnSpPr>
            <a:cxnSpLocks noChangeShapeType="1"/>
            <a:stCxn id="95242" idx="7"/>
            <a:endCxn id="95253" idx="1"/>
          </p:cNvCxnSpPr>
          <p:nvPr/>
        </p:nvCxnSpPr>
        <p:spPr bwMode="auto">
          <a:xfrm rot="16200000">
            <a:off x="4052867" y="1504956"/>
            <a:ext cx="381000" cy="4791075"/>
          </a:xfrm>
          <a:prstGeom prst="curvedConnector3">
            <a:avLst>
              <a:gd name="adj1" fmla="val 150833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5268" name="AutoShape 36"/>
          <p:cNvCxnSpPr>
            <a:cxnSpLocks noChangeShapeType="1"/>
            <a:stCxn id="95239" idx="7"/>
            <a:endCxn id="95255" idx="1"/>
          </p:cNvCxnSpPr>
          <p:nvPr/>
        </p:nvCxnSpPr>
        <p:spPr bwMode="auto">
          <a:xfrm rot="16200000">
            <a:off x="4510067" y="895356"/>
            <a:ext cx="381000" cy="4791075"/>
          </a:xfrm>
          <a:prstGeom prst="curvedConnector3">
            <a:avLst>
              <a:gd name="adj1" fmla="val 16875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5269" name="AutoShape 37"/>
          <p:cNvCxnSpPr>
            <a:cxnSpLocks noChangeShapeType="1"/>
            <a:stCxn id="95237" idx="5"/>
            <a:endCxn id="95263" idx="1"/>
          </p:cNvCxnSpPr>
          <p:nvPr/>
        </p:nvCxnSpPr>
        <p:spPr bwMode="auto">
          <a:xfrm rot="16200000" flipH="1">
            <a:off x="3562329" y="404819"/>
            <a:ext cx="219075" cy="3952875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5270" name="AutoShape 38"/>
          <p:cNvCxnSpPr>
            <a:cxnSpLocks noChangeShapeType="1"/>
            <a:stCxn id="95240" idx="5"/>
            <a:endCxn id="95262" idx="3"/>
          </p:cNvCxnSpPr>
          <p:nvPr/>
        </p:nvCxnSpPr>
        <p:spPr bwMode="auto">
          <a:xfrm rot="16200000" flipH="1">
            <a:off x="4167167" y="1171581"/>
            <a:ext cx="304800" cy="3724275"/>
          </a:xfrm>
          <a:prstGeom prst="curvedConnector3">
            <a:avLst>
              <a:gd name="adj1" fmla="val 18594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0" name="Rectangle 2"/>
          <p:cNvSpPr txBox="1">
            <a:spLocks noChangeArrowheads="1"/>
          </p:cNvSpPr>
          <p:nvPr/>
        </p:nvSpPr>
        <p:spPr bwMode="gray">
          <a:xfrm>
            <a:off x="-428660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</a:rPr>
              <a:t>Generic Graph Matching Problem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1357290" y="28494"/>
            <a:ext cx="1975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ko-KR" sz="2000" dirty="0" smtClean="0">
                <a:solidFill>
                  <a:srgbClr val="003366"/>
                </a:solidFill>
                <a:ea typeface="굴림" charset="-127"/>
              </a:rPr>
              <a:t>Previous Works</a:t>
            </a:r>
            <a:endParaRPr lang="en-US" altLang="ko-KR" sz="2000" dirty="0">
              <a:solidFill>
                <a:srgbClr val="003366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6993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5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3" grpId="0" animBg="1"/>
      <p:bldP spid="95244" grpId="0" animBg="1"/>
      <p:bldP spid="95245" grpId="0" animBg="1"/>
      <p:bldP spid="95242" grpId="0" animBg="1"/>
      <p:bldP spid="95241" grpId="0" animBg="1"/>
      <p:bldP spid="95239" grpId="0" animBg="1"/>
      <p:bldP spid="95246" grpId="0" animBg="1"/>
      <p:bldP spid="95247" grpId="0" animBg="1"/>
      <p:bldP spid="95248" grpId="0" animBg="1"/>
      <p:bldP spid="95249" grpId="0" animBg="1"/>
      <p:bldP spid="95237" grpId="0" animBg="1"/>
      <p:bldP spid="95240" grpId="0" animBg="1"/>
      <p:bldP spid="95238" grpId="0" animBg="1"/>
      <p:bldP spid="95236" grpId="0" animBg="1"/>
      <p:bldP spid="95250" grpId="0" animBg="1"/>
      <p:bldP spid="95251" grpId="0" animBg="1"/>
      <p:bldP spid="95252" grpId="0" animBg="1"/>
      <p:bldP spid="95253" grpId="0" animBg="1"/>
      <p:bldP spid="95254" grpId="0" animBg="1"/>
      <p:bldP spid="95255" grpId="0" animBg="1"/>
      <p:bldP spid="95256" grpId="0" animBg="1"/>
      <p:bldP spid="95257" grpId="0" animBg="1"/>
      <p:bldP spid="95258" grpId="0" animBg="1"/>
      <p:bldP spid="95259" grpId="0" animBg="1"/>
      <p:bldP spid="95260" grpId="0" animBg="1"/>
      <p:bldP spid="95261" grpId="0" animBg="1"/>
      <p:bldP spid="95262" grpId="0" animBg="1"/>
      <p:bldP spid="952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214422"/>
            <a:ext cx="7072362" cy="3276600"/>
          </a:xfrm>
        </p:spPr>
        <p:txBody>
          <a:bodyPr>
            <a:normAutofit fontScale="92500" lnSpcReduction="10000"/>
          </a:bodyPr>
          <a:lstStyle/>
          <a:p>
            <a:pPr algn="l">
              <a:buFont typeface="Wingdings" pitchFamily="2" charset="2"/>
              <a:buChar char="Ø"/>
            </a:pPr>
            <a:r>
              <a:rPr lang="fr-FR" dirty="0"/>
              <a:t>NP-Hard combinatorial problem.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/>
              <a:t>Wide and active </a:t>
            </a:r>
            <a:r>
              <a:rPr lang="fr-FR" dirty="0" smtClean="0"/>
              <a:t>literature </a:t>
            </a:r>
            <a:r>
              <a:rPr lang="fr-FR" dirty="0"/>
              <a:t>existing 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approximation </a:t>
            </a:r>
            <a:r>
              <a:rPr lang="fr-FR" dirty="0"/>
              <a:t>algorithms.</a:t>
            </a:r>
          </a:p>
          <a:p>
            <a:pPr lvl="1" algn="l">
              <a:buFont typeface="Wingdings" pitchFamily="2" charset="2"/>
              <a:buChar char="ü"/>
            </a:pPr>
            <a:r>
              <a:rPr lang="fr-FR" dirty="0"/>
              <a:t>Greedy</a:t>
            </a:r>
          </a:p>
          <a:p>
            <a:pPr lvl="1" algn="l">
              <a:buFont typeface="Wingdings" pitchFamily="2" charset="2"/>
              <a:buChar char="ü"/>
            </a:pPr>
            <a:r>
              <a:rPr lang="fr-FR" dirty="0"/>
              <a:t>Relaxed formulation</a:t>
            </a:r>
          </a:p>
          <a:p>
            <a:pPr lvl="1" algn="l">
              <a:buFont typeface="Wingdings" pitchFamily="2" charset="2"/>
              <a:buChar char="ü"/>
            </a:pPr>
            <a:r>
              <a:rPr lang="fr-FR" dirty="0" smtClean="0"/>
              <a:t>Convex-concave </a:t>
            </a:r>
            <a:r>
              <a:rPr lang="fr-FR" dirty="0"/>
              <a:t>optimization</a:t>
            </a:r>
          </a:p>
          <a:p>
            <a:pPr lvl="1" algn="l">
              <a:buFont typeface="Wingdings" pitchFamily="2" charset="2"/>
              <a:buChar char="ü"/>
            </a:pPr>
            <a:r>
              <a:rPr lang="fr-FR" dirty="0"/>
              <a:t>Many others…</a:t>
            </a:r>
          </a:p>
          <a:p>
            <a:pPr algn="l"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5" name="직사각형 4"/>
          <p:cNvSpPr/>
          <p:nvPr/>
        </p:nvSpPr>
        <p:spPr>
          <a:xfrm>
            <a:off x="500034" y="4500570"/>
            <a:ext cx="75009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[1] </a:t>
            </a:r>
            <a:r>
              <a:rPr lang="en-US" sz="1400" dirty="0" smtClean="0"/>
              <a:t>M. </a:t>
            </a:r>
            <a:r>
              <a:rPr lang="en-US" sz="1400" dirty="0" err="1" smtClean="0"/>
              <a:t>Zaslavskiy</a:t>
            </a:r>
            <a:r>
              <a:rPr lang="en-US" sz="1400" dirty="0" smtClean="0"/>
              <a:t>, F. Bach and J.-P. Vert. PAMI, 2009.</a:t>
            </a:r>
            <a:endParaRPr lang="en-US" altLang="ko-KR" sz="1400" dirty="0" smtClean="0"/>
          </a:p>
          <a:p>
            <a:r>
              <a:rPr lang="en-US" altLang="ko-KR" sz="1400" dirty="0" smtClean="0"/>
              <a:t>[2] </a:t>
            </a:r>
            <a:r>
              <a:rPr lang="de-DE" altLang="ko-KR" sz="1400" dirty="0" smtClean="0"/>
              <a:t>D. C. Schmidt and L. E. Druffel. </a:t>
            </a:r>
            <a:r>
              <a:rPr lang="en-US" altLang="ko-KR" sz="1400" dirty="0" smtClean="0"/>
              <a:t>JACM, </a:t>
            </a:r>
            <a:r>
              <a:rPr lang="de-DE" altLang="ko-KR" sz="1400" dirty="0" smtClean="0"/>
              <a:t>1976.</a:t>
            </a:r>
          </a:p>
          <a:p>
            <a:r>
              <a:rPr lang="de-DE" altLang="ko-KR" sz="1400" dirty="0" smtClean="0"/>
              <a:t>[3] </a:t>
            </a:r>
            <a:r>
              <a:rPr lang="fr-FR" altLang="ko-KR" sz="1400" dirty="0" smtClean="0"/>
              <a:t>J. R. Ullmann. JACM, 1976.</a:t>
            </a:r>
          </a:p>
          <a:p>
            <a:r>
              <a:rPr lang="fr-FR" altLang="ko-KR" sz="1400" dirty="0" smtClean="0"/>
              <a:t>[4] </a:t>
            </a:r>
            <a:r>
              <a:rPr lang="it-IT" altLang="ko-KR" sz="1400" dirty="0" smtClean="0"/>
              <a:t>L. P. Cordella, P. Foggia, C. Sansone, and M. Vento. ICIAP, 1991.</a:t>
            </a:r>
          </a:p>
          <a:p>
            <a:r>
              <a:rPr lang="it-IT" altLang="ko-KR" sz="1400" dirty="0" smtClean="0"/>
              <a:t>[5] </a:t>
            </a:r>
            <a:r>
              <a:rPr lang="fr-FR" altLang="ko-KR" sz="1400" dirty="0" smtClean="0"/>
              <a:t>Shinji Umeyama. PAMI, 1988.</a:t>
            </a:r>
          </a:p>
          <a:p>
            <a:r>
              <a:rPr lang="en-US" altLang="ko-KR" sz="1400" dirty="0" smtClean="0"/>
              <a:t>[6] </a:t>
            </a:r>
            <a:r>
              <a:rPr lang="fr-FR" altLang="ko-KR" sz="1400" dirty="0" smtClean="0"/>
              <a:t>S.Gold and A.Rangarajan. PAMI, 1996.</a:t>
            </a:r>
          </a:p>
          <a:p>
            <a:r>
              <a:rPr lang="fr-FR" altLang="ko-KR" sz="1400" dirty="0" smtClean="0"/>
              <a:t>[7] Hong Fang Wang and Edwin R. Hancock. PR, 2005.</a:t>
            </a:r>
          </a:p>
          <a:p>
            <a:r>
              <a:rPr lang="fr-FR" altLang="ko-KR" sz="1400" dirty="0" smtClean="0"/>
              <a:t>[8] </a:t>
            </a:r>
            <a:r>
              <a:rPr lang="en-US" altLang="ko-KR" sz="1400" dirty="0" smtClean="0"/>
              <a:t>Terry </a:t>
            </a:r>
            <a:r>
              <a:rPr lang="en-US" altLang="ko-KR" sz="1400" dirty="0" err="1" smtClean="0"/>
              <a:t>Caelli</a:t>
            </a:r>
            <a:r>
              <a:rPr lang="en-US" altLang="ko-KR" sz="1400" dirty="0" smtClean="0"/>
              <a:t> and </a:t>
            </a:r>
            <a:r>
              <a:rPr lang="en-US" altLang="ko-KR" sz="1400" dirty="0" err="1" smtClean="0"/>
              <a:t>Serhiy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Kosinov</a:t>
            </a:r>
            <a:r>
              <a:rPr lang="en-US" altLang="ko-KR" sz="1400" dirty="0" smtClean="0"/>
              <a:t>. PAMI 2004.</a:t>
            </a:r>
          </a:p>
          <a:p>
            <a:r>
              <a:rPr lang="en-US" altLang="ko-KR" sz="1400" dirty="0" smtClean="0"/>
              <a:t>[9]</a:t>
            </a:r>
            <a:r>
              <a:rPr lang="fr-FR" altLang="ko-KR" sz="1400" dirty="0" smtClean="0"/>
              <a:t> H.A. Almohamad and S.O.Duffuaa. PAMI, 1993.</a:t>
            </a:r>
            <a:endParaRPr lang="en-US" altLang="ko-KR" sz="1400" dirty="0" smtClean="0"/>
          </a:p>
          <a:p>
            <a:r>
              <a:rPr lang="en-US" altLang="ko-KR" sz="1400" dirty="0" smtClean="0"/>
              <a:t>[10] </a:t>
            </a:r>
            <a:r>
              <a:rPr lang="fr-FR" altLang="ko-KR" sz="1400" dirty="0" smtClean="0"/>
              <a:t>C.Schellewald and C.Schnor. LNCS, 2005.</a:t>
            </a:r>
            <a:endParaRPr lang="ko-KR" altLang="en-US" sz="14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-428660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</a:rPr>
              <a:t>Generic Graph Matching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357290" y="28494"/>
            <a:ext cx="1975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ko-KR" sz="2000" dirty="0" smtClean="0">
                <a:solidFill>
                  <a:srgbClr val="003366"/>
                </a:solidFill>
                <a:ea typeface="굴림" charset="-127"/>
              </a:rPr>
              <a:t>Previous Works</a:t>
            </a:r>
            <a:endParaRPr lang="en-US" altLang="ko-KR" sz="2000" dirty="0">
              <a:solidFill>
                <a:srgbClr val="003366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8178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Line 4"/>
          <p:cNvSpPr>
            <a:spLocks noChangeShapeType="1"/>
          </p:cNvSpPr>
          <p:nvPr/>
        </p:nvSpPr>
        <p:spPr bwMode="auto">
          <a:xfrm flipV="1">
            <a:off x="1828800" y="3583189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 flipH="1" flipV="1">
            <a:off x="2286000" y="3583189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0" name="Line 6"/>
          <p:cNvSpPr>
            <a:spLocks noChangeShapeType="1"/>
          </p:cNvSpPr>
          <p:nvPr/>
        </p:nvSpPr>
        <p:spPr bwMode="auto">
          <a:xfrm flipV="1">
            <a:off x="2209800" y="2897389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1" name="Oval 7"/>
          <p:cNvSpPr>
            <a:spLocks noChangeArrowheads="1"/>
          </p:cNvSpPr>
          <p:nvPr/>
        </p:nvSpPr>
        <p:spPr bwMode="auto">
          <a:xfrm>
            <a:off x="1676400" y="40403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2" name="Oval 8"/>
          <p:cNvSpPr>
            <a:spLocks noChangeArrowheads="1"/>
          </p:cNvSpPr>
          <p:nvPr/>
        </p:nvSpPr>
        <p:spPr bwMode="auto">
          <a:xfrm>
            <a:off x="2743200" y="40403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3" name="Oval 9"/>
          <p:cNvSpPr>
            <a:spLocks noChangeArrowheads="1"/>
          </p:cNvSpPr>
          <p:nvPr/>
        </p:nvSpPr>
        <p:spPr bwMode="auto">
          <a:xfrm>
            <a:off x="2133600" y="34307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V="1">
            <a:off x="2438400" y="2135389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5" name="Line 11"/>
          <p:cNvSpPr>
            <a:spLocks noChangeShapeType="1"/>
          </p:cNvSpPr>
          <p:nvPr/>
        </p:nvSpPr>
        <p:spPr bwMode="auto">
          <a:xfrm flipH="1" flipV="1">
            <a:off x="1676400" y="2211589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 flipV="1">
            <a:off x="1676400" y="1601989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7" name="Line 13"/>
          <p:cNvSpPr>
            <a:spLocks noChangeShapeType="1"/>
          </p:cNvSpPr>
          <p:nvPr/>
        </p:nvSpPr>
        <p:spPr bwMode="auto">
          <a:xfrm flipH="1" flipV="1">
            <a:off x="2438400" y="1622416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8" name="Oval 14"/>
          <p:cNvSpPr>
            <a:spLocks noChangeArrowheads="1"/>
          </p:cNvSpPr>
          <p:nvPr/>
        </p:nvSpPr>
        <p:spPr bwMode="auto">
          <a:xfrm>
            <a:off x="1524000" y="20591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59" name="Oval 15"/>
          <p:cNvSpPr>
            <a:spLocks noChangeArrowheads="1"/>
          </p:cNvSpPr>
          <p:nvPr/>
        </p:nvSpPr>
        <p:spPr bwMode="auto">
          <a:xfrm>
            <a:off x="2286000" y="26687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0" name="Oval 16"/>
          <p:cNvSpPr>
            <a:spLocks noChangeArrowheads="1"/>
          </p:cNvSpPr>
          <p:nvPr/>
        </p:nvSpPr>
        <p:spPr bwMode="auto">
          <a:xfrm>
            <a:off x="2819400" y="19829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1" name="Oval 17"/>
          <p:cNvSpPr>
            <a:spLocks noChangeArrowheads="1"/>
          </p:cNvSpPr>
          <p:nvPr/>
        </p:nvSpPr>
        <p:spPr bwMode="auto">
          <a:xfrm>
            <a:off x="2286000" y="14495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2" name="Line 18"/>
          <p:cNvSpPr>
            <a:spLocks noChangeShapeType="1"/>
          </p:cNvSpPr>
          <p:nvPr/>
        </p:nvSpPr>
        <p:spPr bwMode="auto">
          <a:xfrm flipV="1">
            <a:off x="6781800" y="3202189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3" name="Line 19"/>
          <p:cNvSpPr>
            <a:spLocks noChangeShapeType="1"/>
          </p:cNvSpPr>
          <p:nvPr/>
        </p:nvSpPr>
        <p:spPr bwMode="auto">
          <a:xfrm flipH="1" flipV="1">
            <a:off x="7239000" y="3202189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4" name="Line 20"/>
          <p:cNvSpPr>
            <a:spLocks noChangeShapeType="1"/>
          </p:cNvSpPr>
          <p:nvPr/>
        </p:nvSpPr>
        <p:spPr bwMode="auto">
          <a:xfrm flipH="1" flipV="1">
            <a:off x="6324600" y="3125989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5" name="Oval 21"/>
          <p:cNvSpPr>
            <a:spLocks noChangeArrowheads="1"/>
          </p:cNvSpPr>
          <p:nvPr/>
        </p:nvSpPr>
        <p:spPr bwMode="auto">
          <a:xfrm>
            <a:off x="6629400" y="36593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6" name="Oval 22"/>
          <p:cNvSpPr>
            <a:spLocks noChangeArrowheads="1"/>
          </p:cNvSpPr>
          <p:nvPr/>
        </p:nvSpPr>
        <p:spPr bwMode="auto">
          <a:xfrm>
            <a:off x="7696200" y="36593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7" name="Oval 23"/>
          <p:cNvSpPr>
            <a:spLocks noChangeArrowheads="1"/>
          </p:cNvSpPr>
          <p:nvPr/>
        </p:nvSpPr>
        <p:spPr bwMode="auto">
          <a:xfrm>
            <a:off x="7086600" y="30497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8" name="Line 24"/>
          <p:cNvSpPr>
            <a:spLocks noChangeShapeType="1"/>
          </p:cNvSpPr>
          <p:nvPr/>
        </p:nvSpPr>
        <p:spPr bwMode="auto">
          <a:xfrm flipV="1">
            <a:off x="5486400" y="3125989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69" name="Line 25"/>
          <p:cNvSpPr>
            <a:spLocks noChangeShapeType="1"/>
          </p:cNvSpPr>
          <p:nvPr/>
        </p:nvSpPr>
        <p:spPr bwMode="auto">
          <a:xfrm flipH="1" flipV="1">
            <a:off x="5181600" y="2592589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70" name="Line 26"/>
          <p:cNvSpPr>
            <a:spLocks noChangeShapeType="1"/>
          </p:cNvSpPr>
          <p:nvPr/>
        </p:nvSpPr>
        <p:spPr bwMode="auto">
          <a:xfrm flipV="1">
            <a:off x="5257800" y="2592589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71" name="Line 27"/>
          <p:cNvSpPr>
            <a:spLocks noChangeShapeType="1"/>
          </p:cNvSpPr>
          <p:nvPr/>
        </p:nvSpPr>
        <p:spPr bwMode="auto">
          <a:xfrm flipH="1" flipV="1">
            <a:off x="5791200" y="2592589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72" name="Oval 28"/>
          <p:cNvSpPr>
            <a:spLocks noChangeArrowheads="1"/>
          </p:cNvSpPr>
          <p:nvPr/>
        </p:nvSpPr>
        <p:spPr bwMode="auto">
          <a:xfrm>
            <a:off x="5105400" y="24401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73" name="Oval 29"/>
          <p:cNvSpPr>
            <a:spLocks noChangeArrowheads="1"/>
          </p:cNvSpPr>
          <p:nvPr/>
        </p:nvSpPr>
        <p:spPr bwMode="auto">
          <a:xfrm>
            <a:off x="5334000" y="31259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74" name="Oval 30"/>
          <p:cNvSpPr>
            <a:spLocks noChangeArrowheads="1"/>
          </p:cNvSpPr>
          <p:nvPr/>
        </p:nvSpPr>
        <p:spPr bwMode="auto">
          <a:xfrm>
            <a:off x="6172200" y="29735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8575" name="Oval 31"/>
          <p:cNvSpPr>
            <a:spLocks noChangeArrowheads="1"/>
          </p:cNvSpPr>
          <p:nvPr/>
        </p:nvSpPr>
        <p:spPr bwMode="auto">
          <a:xfrm>
            <a:off x="5638800" y="2440189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108576" name="AutoShape 32"/>
          <p:cNvCxnSpPr>
            <a:cxnSpLocks noChangeShapeType="1"/>
            <a:stCxn id="108561" idx="6"/>
            <a:endCxn id="108572" idx="1"/>
          </p:cNvCxnSpPr>
          <p:nvPr/>
        </p:nvCxnSpPr>
        <p:spPr bwMode="auto">
          <a:xfrm>
            <a:off x="2514600" y="1563889"/>
            <a:ext cx="2624138" cy="90963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577" name="AutoShape 33"/>
          <p:cNvCxnSpPr>
            <a:cxnSpLocks noChangeShapeType="1"/>
            <a:stCxn id="108561" idx="5"/>
            <a:endCxn id="108573" idx="2"/>
          </p:cNvCxnSpPr>
          <p:nvPr/>
        </p:nvCxnSpPr>
        <p:spPr bwMode="auto">
          <a:xfrm rot="16200000" flipH="1">
            <a:off x="3109913" y="1016202"/>
            <a:ext cx="1595437" cy="2852737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582" name="AutoShape 38"/>
          <p:cNvCxnSpPr>
            <a:cxnSpLocks noChangeShapeType="1"/>
            <a:stCxn id="108561" idx="5"/>
            <a:endCxn id="108574" idx="3"/>
          </p:cNvCxnSpPr>
          <p:nvPr/>
        </p:nvCxnSpPr>
        <p:spPr bwMode="auto">
          <a:xfrm rot="16200000" flipH="1">
            <a:off x="3581401" y="544714"/>
            <a:ext cx="1524000" cy="3724275"/>
          </a:xfrm>
          <a:prstGeom prst="curvedConnector3">
            <a:avLst>
              <a:gd name="adj1" fmla="val 68227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08586" name="Rectangle 42"/>
          <p:cNvSpPr>
            <a:spLocks noChangeArrowheads="1"/>
          </p:cNvSpPr>
          <p:nvPr/>
        </p:nvSpPr>
        <p:spPr bwMode="auto">
          <a:xfrm>
            <a:off x="1385888" y="43561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08588" name="Rectangle 44"/>
          <p:cNvSpPr>
            <a:spLocks noChangeArrowheads="1"/>
          </p:cNvSpPr>
          <p:nvPr/>
        </p:nvSpPr>
        <p:spPr bwMode="auto">
          <a:xfrm>
            <a:off x="1427163" y="43116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graphicFrame>
        <p:nvGraphicFramePr>
          <p:cNvPr id="108591" name="Object 47"/>
          <p:cNvGraphicFramePr>
            <a:graphicFrameLocks noChangeAspect="1"/>
          </p:cNvGraphicFramePr>
          <p:nvPr/>
        </p:nvGraphicFramePr>
        <p:xfrm>
          <a:off x="4235451" y="4610115"/>
          <a:ext cx="4906962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수식" r:id="rId4" imgW="1879560" imgH="368280" progId="Equation.3">
                  <p:embed/>
                </p:oleObj>
              </mc:Choice>
              <mc:Fallback>
                <p:oleObj name="수식" r:id="rId4" imgW="18795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451" y="4610115"/>
                        <a:ext cx="4906962" cy="962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910158" y="1285860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/>
              <a:t>(</a:t>
            </a:r>
            <a:endParaRPr lang="ko-KR" altLang="en-US" sz="6000" dirty="0"/>
          </a:p>
        </p:txBody>
      </p:sp>
      <p:sp>
        <p:nvSpPr>
          <p:cNvPr id="50" name="TextBox 49"/>
          <p:cNvSpPr txBox="1"/>
          <p:nvPr/>
        </p:nvSpPr>
        <p:spPr>
          <a:xfrm>
            <a:off x="5183392" y="1285860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/>
              <a:t>)</a:t>
            </a:r>
            <a:endParaRPr lang="ko-KR" altLang="en-US" sz="6000" dirty="0"/>
          </a:p>
        </p:txBody>
      </p:sp>
      <p:sp>
        <p:nvSpPr>
          <p:cNvPr id="51" name="TextBox 50"/>
          <p:cNvSpPr txBox="1"/>
          <p:nvPr/>
        </p:nvSpPr>
        <p:spPr>
          <a:xfrm>
            <a:off x="5124472" y="1362662"/>
            <a:ext cx="269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ntique Olive Compact" pitchFamily="34" charset="0"/>
              </a:rPr>
              <a:t>.</a:t>
            </a:r>
          </a:p>
          <a:p>
            <a:r>
              <a:rPr lang="en-US" altLang="ko-KR" b="1" dirty="0" smtClean="0">
                <a:latin typeface="Antique Olive Compact" pitchFamily="34" charset="0"/>
              </a:rPr>
              <a:t>.</a:t>
            </a:r>
          </a:p>
          <a:p>
            <a:r>
              <a:rPr lang="en-US" altLang="ko-KR" b="1" dirty="0" smtClean="0">
                <a:latin typeface="Antique Olive Compact" pitchFamily="34" charset="0"/>
              </a:rPr>
              <a:t>.</a:t>
            </a:r>
            <a:endParaRPr lang="ko-KR" altLang="en-US" b="1" dirty="0">
              <a:latin typeface="Antique Olive Compac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14480" y="714356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/>
              <a:t>(</a:t>
            </a:r>
            <a:endParaRPr lang="ko-KR" altLang="en-US" sz="6000" dirty="0"/>
          </a:p>
        </p:txBody>
      </p:sp>
      <p:sp>
        <p:nvSpPr>
          <p:cNvPr id="54" name="TextBox 53"/>
          <p:cNvSpPr txBox="1"/>
          <p:nvPr/>
        </p:nvSpPr>
        <p:spPr>
          <a:xfrm>
            <a:off x="1987714" y="714356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/>
              <a:t>)</a:t>
            </a:r>
            <a:endParaRPr lang="ko-KR" altLang="en-US" sz="6000" dirty="0"/>
          </a:p>
        </p:txBody>
      </p:sp>
      <p:sp>
        <p:nvSpPr>
          <p:cNvPr id="55" name="TextBox 54"/>
          <p:cNvSpPr txBox="1"/>
          <p:nvPr/>
        </p:nvSpPr>
        <p:spPr>
          <a:xfrm>
            <a:off x="1928794" y="775627"/>
            <a:ext cx="269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ntique Olive Compact" pitchFamily="34" charset="0"/>
              </a:rPr>
              <a:t>.</a:t>
            </a:r>
          </a:p>
          <a:p>
            <a:r>
              <a:rPr lang="en-US" altLang="ko-KR" b="1" dirty="0" smtClean="0">
                <a:latin typeface="Antique Olive Compact" pitchFamily="34" charset="0"/>
              </a:rPr>
              <a:t>.</a:t>
            </a:r>
          </a:p>
          <a:p>
            <a:r>
              <a:rPr lang="en-US" altLang="ko-KR" b="1" dirty="0" smtClean="0">
                <a:latin typeface="Antique Olive Compact" pitchFamily="34" charset="0"/>
              </a:rPr>
              <a:t>.</a:t>
            </a:r>
            <a:endParaRPr lang="ko-KR" altLang="en-US" b="1" dirty="0">
              <a:latin typeface="Antique Olive Compact" pitchFamily="34" charset="0"/>
            </a:endParaRP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71406" y="4643446"/>
          <a:ext cx="9953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수식" r:id="rId6" imgW="380880" imgH="215640" progId="Equation.3">
                  <p:embed/>
                </p:oleObj>
              </mc:Choice>
              <mc:Fallback>
                <p:oleObj name="수식" r:id="rId6" imgW="380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06" y="4643446"/>
                        <a:ext cx="995362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1030272" y="4643437"/>
          <a:ext cx="132715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수식" r:id="rId8" imgW="507960" imgH="215640" progId="Equation.3">
                  <p:embed/>
                </p:oleObj>
              </mc:Choice>
              <mc:Fallback>
                <p:oleObj name="수식" r:id="rId8" imgW="507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272" y="4643437"/>
                        <a:ext cx="1327150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4" name="Object 8"/>
          <p:cNvGraphicFramePr>
            <a:graphicFrameLocks noChangeAspect="1"/>
          </p:cNvGraphicFramePr>
          <p:nvPr/>
        </p:nvGraphicFramePr>
        <p:xfrm>
          <a:off x="2357435" y="4643437"/>
          <a:ext cx="185737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수식" r:id="rId10" imgW="711000" imgH="215640" progId="Equation.3">
                  <p:embed/>
                </p:oleObj>
              </mc:Choice>
              <mc:Fallback>
                <p:oleObj name="수식" r:id="rId10" imgW="711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5" y="4643437"/>
                        <a:ext cx="1857375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Shape 68"/>
          <p:cNvCxnSpPr>
            <a:stCxn id="108560" idx="6"/>
            <a:endCxn id="108575" idx="1"/>
          </p:cNvCxnSpPr>
          <p:nvPr/>
        </p:nvCxnSpPr>
        <p:spPr bwMode="auto">
          <a:xfrm>
            <a:off x="3048000" y="2097289"/>
            <a:ext cx="2624278" cy="376378"/>
          </a:xfrm>
          <a:prstGeom prst="curvedConnector2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hape 69"/>
          <p:cNvCxnSpPr/>
          <p:nvPr/>
        </p:nvCxnSpPr>
        <p:spPr bwMode="auto">
          <a:xfrm>
            <a:off x="2643174" y="1835339"/>
            <a:ext cx="2886228" cy="781204"/>
          </a:xfrm>
          <a:prstGeom prst="curvedConnector2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5072066" y="421481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First order score</a:t>
            </a:r>
            <a:endParaRPr lang="ko-KR" alt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000892" y="421481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Second order score</a:t>
            </a:r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500430" y="13352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m1</a:t>
            </a:r>
            <a:endParaRPr lang="ko-KR" alt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500430" y="204965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m2</a:t>
            </a:r>
            <a:endParaRPr lang="ko-KR" altLang="en-US" dirty="0"/>
          </a:p>
        </p:txBody>
      </p:sp>
      <p:sp>
        <p:nvSpPr>
          <p:cNvPr id="60" name="직사각형 59"/>
          <p:cNvSpPr/>
          <p:nvPr/>
        </p:nvSpPr>
        <p:spPr>
          <a:xfrm>
            <a:off x="1357290" y="28494"/>
            <a:ext cx="1975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altLang="ko-KR" sz="2000" dirty="0" smtClean="0">
                <a:solidFill>
                  <a:srgbClr val="003366"/>
                </a:solidFill>
                <a:ea typeface="굴림" charset="-127"/>
              </a:rPr>
              <a:t>Previous Works</a:t>
            </a:r>
            <a:endParaRPr lang="en-US" altLang="ko-KR" sz="2000" dirty="0">
              <a:solidFill>
                <a:srgbClr val="003366"/>
              </a:solidFill>
              <a:ea typeface="굴림" charset="-127"/>
            </a:endParaRP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Objective function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00034" y="5577504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</a:t>
            </a:r>
            <a:r>
              <a:rPr lang="fr-FR" altLang="ko-KR" dirty="0" smtClean="0"/>
              <a:t>A. C. Berg, T. L. Berg, and J. Malik. CVPR 2005.</a:t>
            </a:r>
          </a:p>
          <a:p>
            <a:r>
              <a:rPr lang="fr-FR" altLang="ko-KR" dirty="0" smtClean="0"/>
              <a:t>[2] </a:t>
            </a:r>
            <a:r>
              <a:rPr lang="en-US" dirty="0" smtClean="0"/>
              <a:t>M. </a:t>
            </a:r>
            <a:r>
              <a:rPr lang="en-US" dirty="0" err="1" smtClean="0"/>
              <a:t>Leordeanu</a:t>
            </a:r>
            <a:r>
              <a:rPr lang="en-US" b="1" dirty="0" smtClean="0"/>
              <a:t> </a:t>
            </a:r>
            <a:r>
              <a:rPr lang="en-US" dirty="0" smtClean="0"/>
              <a:t>and M. Hebert. ICCV 2005.</a:t>
            </a:r>
          </a:p>
          <a:p>
            <a:r>
              <a:rPr lang="en-US" altLang="ko-KR" dirty="0" smtClean="0"/>
              <a:t>[3] T. </a:t>
            </a:r>
            <a:r>
              <a:rPr lang="en-US" altLang="ko-KR" dirty="0" err="1" smtClean="0"/>
              <a:t>Cour</a:t>
            </a:r>
            <a:r>
              <a:rPr lang="en-US" altLang="ko-KR" dirty="0" smtClean="0"/>
              <a:t> and J. Shi. NIPS 2006.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9203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78" grpId="0"/>
      <p:bldP spid="79" grpId="0"/>
      <p:bldP spid="80" grpId="0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945" y="2740020"/>
            <a:ext cx="380486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000372"/>
            <a:ext cx="3619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타원 6"/>
          <p:cNvSpPr/>
          <p:nvPr/>
        </p:nvSpPr>
        <p:spPr>
          <a:xfrm>
            <a:off x="875087" y="3538538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803913" y="3205162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5286380" y="3643314"/>
            <a:ext cx="152400" cy="152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2" name="직선 연결선 11"/>
          <p:cNvCxnSpPr>
            <a:stCxn id="7" idx="6"/>
            <a:endCxn id="8" idx="2"/>
          </p:cNvCxnSpPr>
          <p:nvPr/>
        </p:nvCxnSpPr>
        <p:spPr bwMode="auto">
          <a:xfrm flipV="1">
            <a:off x="1027487" y="3281362"/>
            <a:ext cx="1776426" cy="333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직선 연결선 13"/>
          <p:cNvCxnSpPr>
            <a:stCxn id="9" idx="6"/>
            <a:endCxn id="10" idx="2"/>
          </p:cNvCxnSpPr>
          <p:nvPr/>
        </p:nvCxnSpPr>
        <p:spPr bwMode="auto">
          <a:xfrm flipV="1">
            <a:off x="5438780" y="3311524"/>
            <a:ext cx="1636726" cy="40799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/>
          <p:cNvCxnSpPr/>
          <p:nvPr/>
        </p:nvCxnSpPr>
        <p:spPr bwMode="auto">
          <a:xfrm>
            <a:off x="1000100" y="3643314"/>
            <a:ext cx="1571636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/>
          <p:nvPr/>
        </p:nvCxnSpPr>
        <p:spPr bwMode="auto">
          <a:xfrm>
            <a:off x="5429256" y="3759202"/>
            <a:ext cx="1571636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원호 89"/>
          <p:cNvSpPr/>
          <p:nvPr/>
        </p:nvSpPr>
        <p:spPr>
          <a:xfrm rot="1835648">
            <a:off x="1516559" y="3479768"/>
            <a:ext cx="206928" cy="209615"/>
          </a:xfrm>
          <a:prstGeom prst="arc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fr-FR">
              <a:latin typeface="Calibri" pitchFamily="34" charset="0"/>
            </a:endParaRPr>
          </a:p>
        </p:txBody>
      </p:sp>
      <p:sp>
        <p:nvSpPr>
          <p:cNvPr id="27" name="원호 89"/>
          <p:cNvSpPr/>
          <p:nvPr/>
        </p:nvSpPr>
        <p:spPr>
          <a:xfrm rot="1835648">
            <a:off x="5897768" y="3584545"/>
            <a:ext cx="206928" cy="209615"/>
          </a:xfrm>
          <a:prstGeom prst="arc">
            <a:avLst/>
          </a:prstGeom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fr-FR">
              <a:latin typeface="Calibri" pitchFamily="34" charset="0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gray">
          <a:xfrm>
            <a:off x="-428660" y="571480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How graph matching enforces</a:t>
            </a:r>
          </a:p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geometric consistency?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5000628" y="3000372"/>
            <a:ext cx="3619500" cy="1533525"/>
            <a:chOff x="5000628" y="3000372"/>
            <a:chExt cx="3619500" cy="1533525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628" y="3000372"/>
              <a:ext cx="3619500" cy="153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0" name="타원 49"/>
            <p:cNvSpPr/>
            <p:nvPr/>
          </p:nvSpPr>
          <p:spPr>
            <a:xfrm>
              <a:off x="5286380" y="3643314"/>
              <a:ext cx="152400" cy="1524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7075506" y="3235324"/>
              <a:ext cx="152400" cy="1524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fr-FR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52" name="직선 연결선 51"/>
            <p:cNvCxnSpPr>
              <a:stCxn id="50" idx="6"/>
              <a:endCxn id="51" idx="2"/>
            </p:cNvCxnSpPr>
            <p:nvPr/>
          </p:nvCxnSpPr>
          <p:spPr bwMode="auto">
            <a:xfrm flipV="1">
              <a:off x="5438780" y="3311524"/>
              <a:ext cx="1636726" cy="40799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직선 연결선 52"/>
            <p:cNvCxnSpPr/>
            <p:nvPr/>
          </p:nvCxnSpPr>
          <p:spPr bwMode="auto">
            <a:xfrm>
              <a:off x="5429256" y="3759202"/>
              <a:ext cx="1571636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원호 89"/>
            <p:cNvSpPr/>
            <p:nvPr/>
          </p:nvSpPr>
          <p:spPr>
            <a:xfrm rot="1835648">
              <a:off x="5897768" y="3584545"/>
              <a:ext cx="206928" cy="209615"/>
            </a:xfrm>
            <a:prstGeom prst="arc">
              <a:avLst/>
            </a:prstGeom>
            <a:ln w="508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</p:grpSp>
      <p:sp>
        <p:nvSpPr>
          <p:cNvPr id="10" name="타원 9"/>
          <p:cNvSpPr/>
          <p:nvPr/>
        </p:nvSpPr>
        <p:spPr>
          <a:xfrm>
            <a:off x="7075506" y="3235324"/>
            <a:ext cx="152400" cy="152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0" name="구부러진 연결선 19"/>
          <p:cNvCxnSpPr>
            <a:stCxn id="8" idx="7"/>
            <a:endCxn id="10" idx="1"/>
          </p:cNvCxnSpPr>
          <p:nvPr/>
        </p:nvCxnSpPr>
        <p:spPr bwMode="auto">
          <a:xfrm rot="16200000" flipH="1">
            <a:off x="5000828" y="1160647"/>
            <a:ext cx="30162" cy="4163829"/>
          </a:xfrm>
          <a:prstGeom prst="curvedConnector3">
            <a:avLst>
              <a:gd name="adj1" fmla="val -831901"/>
            </a:avLst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7" name="구부러진 연결선 16"/>
          <p:cNvCxnSpPr>
            <a:stCxn id="7" idx="5"/>
            <a:endCxn id="9" idx="3"/>
          </p:cNvCxnSpPr>
          <p:nvPr/>
        </p:nvCxnSpPr>
        <p:spPr bwMode="auto">
          <a:xfrm rot="16200000" flipH="1">
            <a:off x="3104545" y="1569243"/>
            <a:ext cx="104776" cy="4303529"/>
          </a:xfrm>
          <a:prstGeom prst="curvedConnector3">
            <a:avLst>
              <a:gd name="adj1" fmla="val 339480"/>
            </a:avLst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8" name="직사각형 27"/>
          <p:cNvSpPr/>
          <p:nvPr/>
        </p:nvSpPr>
        <p:spPr>
          <a:xfrm>
            <a:off x="357158" y="5572140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</a:t>
            </a:r>
            <a:r>
              <a:rPr lang="fr-FR" altLang="ko-KR" dirty="0" smtClean="0"/>
              <a:t>A. C. Berg, T. L. Berg, and J. Malik. CVPR 2005.</a:t>
            </a:r>
          </a:p>
        </p:txBody>
      </p:sp>
    </p:spTree>
    <p:extLst>
      <p:ext uri="{BB962C8B-B14F-4D97-AF65-F5344CB8AC3E}">
        <p14:creationId xmlns:p14="http://schemas.microsoft.com/office/powerpoint/2010/main" val="604333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  <p:bldP spid="27" grpId="0" animBg="1"/>
      <p:bldP spid="27" grpId="1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945" y="2740020"/>
            <a:ext cx="380486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타원 6"/>
          <p:cNvSpPr/>
          <p:nvPr/>
        </p:nvSpPr>
        <p:spPr>
          <a:xfrm>
            <a:off x="875087" y="3538538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803913" y="3205162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2" name="직선 연결선 11"/>
          <p:cNvCxnSpPr>
            <a:stCxn id="7" idx="6"/>
            <a:endCxn id="8" idx="2"/>
          </p:cNvCxnSpPr>
          <p:nvPr/>
        </p:nvCxnSpPr>
        <p:spPr bwMode="auto">
          <a:xfrm flipV="1">
            <a:off x="1027487" y="3281362"/>
            <a:ext cx="1776426" cy="333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/>
          <p:cNvCxnSpPr/>
          <p:nvPr/>
        </p:nvCxnSpPr>
        <p:spPr bwMode="auto">
          <a:xfrm flipV="1">
            <a:off x="928662" y="2786058"/>
            <a:ext cx="1776426" cy="333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/>
          <p:cNvCxnSpPr/>
          <p:nvPr/>
        </p:nvCxnSpPr>
        <p:spPr bwMode="auto">
          <a:xfrm rot="16200000" flipH="1">
            <a:off x="776672" y="3071428"/>
            <a:ext cx="301624" cy="7696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직선 연결선 38"/>
          <p:cNvCxnSpPr/>
          <p:nvPr/>
        </p:nvCxnSpPr>
        <p:spPr bwMode="auto">
          <a:xfrm rot="16200000" flipH="1">
            <a:off x="2550716" y="2755511"/>
            <a:ext cx="301624" cy="7696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grpSp>
        <p:nvGrpSpPr>
          <p:cNvPr id="3" name="그룹 54"/>
          <p:cNvGrpSpPr/>
          <p:nvPr/>
        </p:nvGrpSpPr>
        <p:grpSpPr>
          <a:xfrm>
            <a:off x="5000628" y="2668582"/>
            <a:ext cx="3619500" cy="1865314"/>
            <a:chOff x="5000628" y="2668583"/>
            <a:chExt cx="3619500" cy="1865314"/>
          </a:xfrm>
        </p:grpSpPr>
        <p:grpSp>
          <p:nvGrpSpPr>
            <p:cNvPr id="4" name="그룹 47"/>
            <p:cNvGrpSpPr/>
            <p:nvPr/>
          </p:nvGrpSpPr>
          <p:grpSpPr>
            <a:xfrm>
              <a:off x="5000628" y="3000372"/>
              <a:ext cx="3619500" cy="1533525"/>
              <a:chOff x="5000628" y="3000372"/>
              <a:chExt cx="3619500" cy="1533525"/>
            </a:xfrm>
          </p:grpSpPr>
          <p:pic>
            <p:nvPicPr>
              <p:cNvPr id="60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00628" y="3000372"/>
                <a:ext cx="3619500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1" name="타원 60"/>
              <p:cNvSpPr/>
              <p:nvPr/>
            </p:nvSpPr>
            <p:spPr>
              <a:xfrm>
                <a:off x="5286380" y="3643314"/>
                <a:ext cx="152400" cy="15240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fr-FR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7075506" y="3235324"/>
                <a:ext cx="152400" cy="15240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fr-FR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63" name="직선 연결선 62"/>
              <p:cNvCxnSpPr>
                <a:stCxn id="61" idx="6"/>
                <a:endCxn id="62" idx="2"/>
              </p:cNvCxnSpPr>
              <p:nvPr/>
            </p:nvCxnSpPr>
            <p:spPr bwMode="auto">
              <a:xfrm flipV="1">
                <a:off x="5438780" y="3311524"/>
                <a:ext cx="1636726" cy="40799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7" name="직선 연결선 56"/>
            <p:cNvCxnSpPr/>
            <p:nvPr/>
          </p:nvCxnSpPr>
          <p:spPr bwMode="auto">
            <a:xfrm flipV="1">
              <a:off x="5345118" y="2819396"/>
              <a:ext cx="1636726" cy="40799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직선 연결선 57"/>
            <p:cNvCxnSpPr/>
            <p:nvPr/>
          </p:nvCxnSpPr>
          <p:spPr bwMode="auto">
            <a:xfrm rot="16200000" flipH="1">
              <a:off x="5185957" y="3183343"/>
              <a:ext cx="312734" cy="9284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직선 연결선 58"/>
            <p:cNvCxnSpPr/>
            <p:nvPr/>
          </p:nvCxnSpPr>
          <p:spPr bwMode="auto">
            <a:xfrm rot="16200000" flipH="1">
              <a:off x="6831439" y="2778526"/>
              <a:ext cx="312734" cy="9284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직사각형 19"/>
          <p:cNvSpPr/>
          <p:nvPr/>
        </p:nvSpPr>
        <p:spPr>
          <a:xfrm>
            <a:off x="428596" y="5429264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</a:t>
            </a:r>
            <a:r>
              <a:rPr lang="fr-FR" altLang="ko-KR" dirty="0" smtClean="0"/>
              <a:t>A. C. Berg, T. L. Berg, and J. Malik. CVPR 2005.</a:t>
            </a:r>
          </a:p>
          <a:p>
            <a:r>
              <a:rPr lang="fr-FR" altLang="ko-KR" dirty="0" smtClean="0"/>
              <a:t>[2] </a:t>
            </a:r>
            <a:r>
              <a:rPr lang="en-US" dirty="0" smtClean="0"/>
              <a:t>M. </a:t>
            </a:r>
            <a:r>
              <a:rPr lang="en-US" dirty="0" err="1" smtClean="0"/>
              <a:t>Leordeanu</a:t>
            </a:r>
            <a:r>
              <a:rPr lang="en-US" b="1" dirty="0" smtClean="0"/>
              <a:t> </a:t>
            </a:r>
            <a:r>
              <a:rPr lang="en-US" dirty="0" smtClean="0"/>
              <a:t>and M. Hebert. ICCV 2005.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gray">
          <a:xfrm>
            <a:off x="-428660" y="571480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How graph matching enforces</a:t>
            </a:r>
          </a:p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geometric consistency?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0731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945" y="2740020"/>
            <a:ext cx="380486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타원 6"/>
          <p:cNvSpPr/>
          <p:nvPr/>
        </p:nvSpPr>
        <p:spPr>
          <a:xfrm>
            <a:off x="875087" y="3538538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803913" y="3205162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2" name="직선 연결선 11"/>
          <p:cNvCxnSpPr>
            <a:stCxn id="7" idx="6"/>
            <a:endCxn id="8" idx="2"/>
          </p:cNvCxnSpPr>
          <p:nvPr/>
        </p:nvCxnSpPr>
        <p:spPr bwMode="auto">
          <a:xfrm flipV="1">
            <a:off x="1027487" y="3281362"/>
            <a:ext cx="1776426" cy="333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gray">
          <a:xfrm>
            <a:off x="-428660" y="357166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How to improve it?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142976" y="4205294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1" name="직선 연결선 20"/>
          <p:cNvCxnSpPr>
            <a:endCxn id="20" idx="5"/>
          </p:cNvCxnSpPr>
          <p:nvPr/>
        </p:nvCxnSpPr>
        <p:spPr bwMode="auto">
          <a:xfrm rot="16200000" flipH="1">
            <a:off x="719111" y="3781428"/>
            <a:ext cx="763499" cy="34439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>
            <a:stCxn id="8" idx="3"/>
            <a:endCxn id="20" idx="7"/>
          </p:cNvCxnSpPr>
          <p:nvPr/>
        </p:nvCxnSpPr>
        <p:spPr bwMode="auto">
          <a:xfrm rot="5400000">
            <a:off x="1603461" y="3004842"/>
            <a:ext cx="892368" cy="155317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1" name="그룹 50"/>
          <p:cNvGrpSpPr/>
          <p:nvPr/>
        </p:nvGrpSpPr>
        <p:grpSpPr>
          <a:xfrm>
            <a:off x="5000628" y="3000371"/>
            <a:ext cx="3619500" cy="1655407"/>
            <a:chOff x="5000628" y="3000371"/>
            <a:chExt cx="3619500" cy="1655407"/>
          </a:xfrm>
        </p:grpSpPr>
        <p:grpSp>
          <p:nvGrpSpPr>
            <p:cNvPr id="40" name="그룹 39"/>
            <p:cNvGrpSpPr/>
            <p:nvPr/>
          </p:nvGrpSpPr>
          <p:grpSpPr>
            <a:xfrm>
              <a:off x="5000628" y="3000371"/>
              <a:ext cx="3619500" cy="1533525"/>
              <a:chOff x="5000628" y="3000371"/>
              <a:chExt cx="3619500" cy="1533525"/>
            </a:xfrm>
          </p:grpSpPr>
          <p:grpSp>
            <p:nvGrpSpPr>
              <p:cNvPr id="3" name="그룹 47"/>
              <p:cNvGrpSpPr/>
              <p:nvPr/>
            </p:nvGrpSpPr>
            <p:grpSpPr>
              <a:xfrm>
                <a:off x="5000628" y="3000371"/>
                <a:ext cx="3619500" cy="1533525"/>
                <a:chOff x="5000628" y="3000372"/>
                <a:chExt cx="3619500" cy="1533525"/>
              </a:xfrm>
            </p:grpSpPr>
            <p:pic>
              <p:nvPicPr>
                <p:cNvPr id="60" name="Picture 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000628" y="3000372"/>
                  <a:ext cx="3619500" cy="1533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1" name="타원 60"/>
                <p:cNvSpPr/>
                <p:nvPr/>
              </p:nvSpPr>
              <p:spPr>
                <a:xfrm>
                  <a:off x="5286380" y="3643314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fr-FR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>
                  <a:off x="7075506" y="3235324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fr-FR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63" name="직선 연결선 62"/>
                <p:cNvCxnSpPr>
                  <a:stCxn id="61" idx="6"/>
                  <a:endCxn id="62" idx="2"/>
                </p:cNvCxnSpPr>
                <p:nvPr/>
              </p:nvCxnSpPr>
              <p:spPr bwMode="auto">
                <a:xfrm flipV="1">
                  <a:off x="5438780" y="3311524"/>
                  <a:ext cx="1636726" cy="407990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9" name="직선 연결선 28"/>
              <p:cNvCxnSpPr>
                <a:endCxn id="30" idx="1"/>
              </p:cNvCxnSpPr>
              <p:nvPr/>
            </p:nvCxnSpPr>
            <p:spPr bwMode="auto">
              <a:xfrm rot="16200000" flipH="1">
                <a:off x="5296605" y="3893252"/>
                <a:ext cx="479617" cy="2399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" name="타원 29"/>
              <p:cNvSpPr/>
              <p:nvPr/>
            </p:nvSpPr>
            <p:spPr>
              <a:xfrm>
                <a:off x="5634046" y="4230694"/>
                <a:ext cx="152400" cy="15240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fr-FR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35" name="직선 연결선 34"/>
              <p:cNvCxnSpPr>
                <a:stCxn id="30" idx="7"/>
              </p:cNvCxnSpPr>
              <p:nvPr/>
            </p:nvCxnSpPr>
            <p:spPr bwMode="auto">
              <a:xfrm rot="5400000" flipH="1" flipV="1">
                <a:off x="5987173" y="3142361"/>
                <a:ext cx="887607" cy="1333696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원호 89"/>
            <p:cNvSpPr/>
            <p:nvPr/>
          </p:nvSpPr>
          <p:spPr>
            <a:xfrm rot="18964242">
              <a:off x="5453841" y="3990621"/>
              <a:ext cx="651653" cy="665157"/>
            </a:xfrm>
            <a:prstGeom prst="arc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46" name="원호 89"/>
            <p:cNvSpPr/>
            <p:nvPr/>
          </p:nvSpPr>
          <p:spPr>
            <a:xfrm rot="4386131">
              <a:off x="5146957" y="3440138"/>
              <a:ext cx="561989" cy="621935"/>
            </a:xfrm>
            <a:prstGeom prst="arc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  <p:sp>
          <p:nvSpPr>
            <p:cNvPr id="47" name="원호 89"/>
            <p:cNvSpPr/>
            <p:nvPr/>
          </p:nvSpPr>
          <p:spPr>
            <a:xfrm rot="11594567">
              <a:off x="6532382" y="3287250"/>
              <a:ext cx="393419" cy="401127"/>
            </a:xfrm>
            <a:prstGeom prst="arc">
              <a:avLst/>
            </a:prstGeom>
            <a:ln w="508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fr-FR">
                <a:latin typeface="Calibri" pitchFamily="34" charset="0"/>
              </a:endParaRPr>
            </a:p>
          </p:txBody>
        </p:sp>
      </p:grpSp>
      <p:sp>
        <p:nvSpPr>
          <p:cNvPr id="48" name="원호 89"/>
          <p:cNvSpPr/>
          <p:nvPr/>
        </p:nvSpPr>
        <p:spPr>
          <a:xfrm rot="18964242">
            <a:off x="1079700" y="3932386"/>
            <a:ext cx="651653" cy="665157"/>
          </a:xfrm>
          <a:prstGeom prst="arc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fr-FR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9" name="원호 89"/>
          <p:cNvSpPr/>
          <p:nvPr/>
        </p:nvSpPr>
        <p:spPr>
          <a:xfrm rot="4386131">
            <a:off x="772816" y="3381903"/>
            <a:ext cx="561989" cy="621935"/>
          </a:xfrm>
          <a:prstGeom prst="arc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fr-FR">
              <a:latin typeface="Calibri" pitchFamily="34" charset="0"/>
            </a:endParaRPr>
          </a:p>
        </p:txBody>
      </p:sp>
      <p:sp>
        <p:nvSpPr>
          <p:cNvPr id="50" name="원호 89"/>
          <p:cNvSpPr/>
          <p:nvPr/>
        </p:nvSpPr>
        <p:spPr>
          <a:xfrm rot="11594567">
            <a:off x="2158241" y="3229015"/>
            <a:ext cx="393419" cy="401127"/>
          </a:xfrm>
          <a:prstGeom prst="arc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fr-F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647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945" y="2740020"/>
            <a:ext cx="380486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31" name="자유형 30"/>
          <p:cNvSpPr/>
          <p:nvPr/>
        </p:nvSpPr>
        <p:spPr bwMode="auto">
          <a:xfrm>
            <a:off x="965200" y="3244856"/>
            <a:ext cx="1955800" cy="990600"/>
          </a:xfrm>
          <a:custGeom>
            <a:avLst/>
            <a:gdLst>
              <a:gd name="connsiteX0" fmla="*/ 0 w 1955800"/>
              <a:gd name="connsiteY0" fmla="*/ 368300 h 990600"/>
              <a:gd name="connsiteX1" fmla="*/ 254000 w 1955800"/>
              <a:gd name="connsiteY1" fmla="*/ 990600 h 990600"/>
              <a:gd name="connsiteX2" fmla="*/ 1955800 w 1955800"/>
              <a:gd name="connsiteY2" fmla="*/ 38100 h 990600"/>
              <a:gd name="connsiteX3" fmla="*/ 1879600 w 1955800"/>
              <a:gd name="connsiteY3" fmla="*/ 0 h 990600"/>
              <a:gd name="connsiteX4" fmla="*/ 1866900 w 1955800"/>
              <a:gd name="connsiteY4" fmla="*/ 25400 h 990600"/>
              <a:gd name="connsiteX5" fmla="*/ 0 w 1955800"/>
              <a:gd name="connsiteY5" fmla="*/ 3683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990600">
                <a:moveTo>
                  <a:pt x="0" y="368300"/>
                </a:moveTo>
                <a:lnTo>
                  <a:pt x="254000" y="990600"/>
                </a:lnTo>
                <a:lnTo>
                  <a:pt x="1955800" y="38100"/>
                </a:lnTo>
                <a:lnTo>
                  <a:pt x="1879600" y="0"/>
                </a:lnTo>
                <a:lnTo>
                  <a:pt x="1866900" y="25400"/>
                </a:lnTo>
                <a:lnTo>
                  <a:pt x="0" y="368300"/>
                </a:lnTo>
                <a:close/>
              </a:path>
            </a:pathLst>
          </a:custGeom>
          <a:solidFill>
            <a:srgbClr val="93C052">
              <a:alpha val="7607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000371"/>
            <a:ext cx="3619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자유형 32"/>
          <p:cNvSpPr/>
          <p:nvPr/>
        </p:nvSpPr>
        <p:spPr bwMode="auto">
          <a:xfrm>
            <a:off x="5370518" y="3298824"/>
            <a:ext cx="1790700" cy="1003300"/>
          </a:xfrm>
          <a:custGeom>
            <a:avLst/>
            <a:gdLst>
              <a:gd name="connsiteX0" fmla="*/ 0 w 1790700"/>
              <a:gd name="connsiteY0" fmla="*/ 406400 h 1003300"/>
              <a:gd name="connsiteX1" fmla="*/ 317500 w 1790700"/>
              <a:gd name="connsiteY1" fmla="*/ 1003300 h 1003300"/>
              <a:gd name="connsiteX2" fmla="*/ 1790700 w 1790700"/>
              <a:gd name="connsiteY2" fmla="*/ 12700 h 1003300"/>
              <a:gd name="connsiteX3" fmla="*/ 1727200 w 1790700"/>
              <a:gd name="connsiteY3" fmla="*/ 0 h 1003300"/>
              <a:gd name="connsiteX4" fmla="*/ 0 w 1790700"/>
              <a:gd name="connsiteY4" fmla="*/ 4064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700" h="1003300">
                <a:moveTo>
                  <a:pt x="0" y="406400"/>
                </a:moveTo>
                <a:lnTo>
                  <a:pt x="317500" y="1003300"/>
                </a:lnTo>
                <a:lnTo>
                  <a:pt x="1790700" y="12700"/>
                </a:lnTo>
                <a:lnTo>
                  <a:pt x="1727200" y="0"/>
                </a:lnTo>
                <a:lnTo>
                  <a:pt x="0" y="406400"/>
                </a:lnTo>
                <a:close/>
              </a:path>
            </a:pathLst>
          </a:custGeom>
          <a:solidFill>
            <a:srgbClr val="93C052">
              <a:alpha val="7607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875087" y="3538538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803913" y="3205162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2" name="직선 연결선 11"/>
          <p:cNvCxnSpPr>
            <a:stCxn id="7" idx="6"/>
            <a:endCxn id="8" idx="2"/>
          </p:cNvCxnSpPr>
          <p:nvPr/>
        </p:nvCxnSpPr>
        <p:spPr bwMode="auto">
          <a:xfrm flipV="1">
            <a:off x="1027487" y="3281362"/>
            <a:ext cx="1776426" cy="33337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타원 19"/>
          <p:cNvSpPr/>
          <p:nvPr/>
        </p:nvSpPr>
        <p:spPr>
          <a:xfrm>
            <a:off x="1142976" y="4205294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1" name="직선 연결선 20"/>
          <p:cNvCxnSpPr>
            <a:endCxn id="20" idx="5"/>
          </p:cNvCxnSpPr>
          <p:nvPr/>
        </p:nvCxnSpPr>
        <p:spPr bwMode="auto">
          <a:xfrm rot="16200000" flipH="1">
            <a:off x="719111" y="3781428"/>
            <a:ext cx="763499" cy="34439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>
            <a:stCxn id="8" idx="3"/>
            <a:endCxn id="20" idx="7"/>
          </p:cNvCxnSpPr>
          <p:nvPr/>
        </p:nvCxnSpPr>
        <p:spPr bwMode="auto">
          <a:xfrm rot="5400000">
            <a:off x="1603461" y="3004842"/>
            <a:ext cx="892368" cy="155317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타원 33"/>
          <p:cNvSpPr/>
          <p:nvPr/>
        </p:nvSpPr>
        <p:spPr>
          <a:xfrm>
            <a:off x="5286380" y="3643313"/>
            <a:ext cx="152400" cy="152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7075506" y="3235323"/>
            <a:ext cx="152400" cy="152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37" name="직선 연결선 36"/>
          <p:cNvCxnSpPr>
            <a:stCxn id="34" idx="6"/>
            <a:endCxn id="36" idx="2"/>
          </p:cNvCxnSpPr>
          <p:nvPr/>
        </p:nvCxnSpPr>
        <p:spPr bwMode="auto">
          <a:xfrm flipV="1">
            <a:off x="5438780" y="3311523"/>
            <a:ext cx="1636726" cy="40799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직선 연결선 37"/>
          <p:cNvCxnSpPr>
            <a:endCxn id="39" idx="1"/>
          </p:cNvCxnSpPr>
          <p:nvPr/>
        </p:nvCxnSpPr>
        <p:spPr bwMode="auto">
          <a:xfrm rot="16200000" flipH="1">
            <a:off x="5296605" y="3893252"/>
            <a:ext cx="479617" cy="23990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타원 38"/>
          <p:cNvSpPr/>
          <p:nvPr/>
        </p:nvSpPr>
        <p:spPr>
          <a:xfrm>
            <a:off x="5634046" y="4230694"/>
            <a:ext cx="152400" cy="152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0" name="직선 연결선 39"/>
          <p:cNvCxnSpPr>
            <a:stCxn id="39" idx="7"/>
          </p:cNvCxnSpPr>
          <p:nvPr/>
        </p:nvCxnSpPr>
        <p:spPr bwMode="auto">
          <a:xfrm rot="5400000" flipH="1" flipV="1">
            <a:off x="5987173" y="3142361"/>
            <a:ext cx="887607" cy="133369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-428660" y="357166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How to improve it?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2861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/>
          <p:cNvSpPr>
            <a:spLocks noChangeShapeType="1"/>
          </p:cNvSpPr>
          <p:nvPr/>
        </p:nvSpPr>
        <p:spPr bwMode="auto">
          <a:xfrm flipV="1">
            <a:off x="1190604" y="340042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 flipV="1">
            <a:off x="1647804" y="340042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1571604" y="271462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038204" y="38576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2105004" y="38576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495404" y="32480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800204" y="195262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1038204" y="202882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1038204" y="141922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1800204" y="141922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885804" y="18764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1647804" y="24860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181204" y="18002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1647804" y="12668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6143604" y="301942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6600804" y="301942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H="1" flipV="1">
            <a:off x="5686404" y="294322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5991204" y="34766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7058004" y="34766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6448404" y="28670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V="1">
            <a:off x="4848204" y="294322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H="1" flipV="1">
            <a:off x="4543404" y="240982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4619604" y="240982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H="1" flipV="1">
            <a:off x="5153004" y="240982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4467204" y="22574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4695804" y="29432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5534004" y="27908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5000604" y="225742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cxnSp>
        <p:nvCxnSpPr>
          <p:cNvPr id="31" name="AutoShape 32"/>
          <p:cNvCxnSpPr>
            <a:cxnSpLocks noChangeShapeType="1"/>
            <a:stCxn id="16" idx="6"/>
            <a:endCxn id="27" idx="1"/>
          </p:cNvCxnSpPr>
          <p:nvPr/>
        </p:nvCxnSpPr>
        <p:spPr bwMode="auto">
          <a:xfrm>
            <a:off x="1876404" y="1381120"/>
            <a:ext cx="2624138" cy="90963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2" name="AutoShape 33"/>
          <p:cNvCxnSpPr>
            <a:cxnSpLocks noChangeShapeType="1"/>
            <a:stCxn id="13" idx="6"/>
            <a:endCxn id="28" idx="1"/>
          </p:cNvCxnSpPr>
          <p:nvPr/>
        </p:nvCxnSpPr>
        <p:spPr bwMode="auto">
          <a:xfrm>
            <a:off x="1114404" y="1990720"/>
            <a:ext cx="3614878" cy="985978"/>
          </a:xfrm>
          <a:prstGeom prst="curvedConnector2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8" name="Forme 37"/>
          <p:cNvCxnSpPr>
            <a:stCxn id="15" idx="7"/>
            <a:endCxn id="30" idx="1"/>
          </p:cNvCxnSpPr>
          <p:nvPr/>
        </p:nvCxnSpPr>
        <p:spPr>
          <a:xfrm rot="16200000" flipH="1">
            <a:off x="3476604" y="733420"/>
            <a:ext cx="457200" cy="2657756"/>
          </a:xfrm>
          <a:prstGeom prst="curvedConnector3">
            <a:avLst>
              <a:gd name="adj1" fmla="val -57322"/>
            </a:avLst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52" name="Object 36"/>
          <p:cNvGraphicFramePr>
            <a:graphicFrameLocks noChangeAspect="1"/>
          </p:cNvGraphicFramePr>
          <p:nvPr/>
        </p:nvGraphicFramePr>
        <p:xfrm>
          <a:off x="1000100" y="4643446"/>
          <a:ext cx="37385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수식" r:id="rId4" imgW="1523880" imgH="368280" progId="Equation.3">
                  <p:embed/>
                </p:oleObj>
              </mc:Choice>
              <mc:Fallback>
                <p:oleObj name="수식" r:id="rId4" imgW="15238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4643446"/>
                        <a:ext cx="37385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515829"/>
              </p:ext>
            </p:extLst>
          </p:nvPr>
        </p:nvGraphicFramePr>
        <p:xfrm>
          <a:off x="3838574" y="316865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Équation" r:id="rId6" imgW="114120" imgH="215640" progId="Equation.3">
                  <p:embed/>
                </p:oleObj>
              </mc:Choice>
              <mc:Fallback>
                <p:oleObj name="É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74" y="316865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4" name="Object 38"/>
          <p:cNvGraphicFramePr>
            <a:graphicFrameLocks noChangeAspect="1"/>
          </p:cNvGraphicFramePr>
          <p:nvPr/>
        </p:nvGraphicFramePr>
        <p:xfrm>
          <a:off x="4714876" y="4643446"/>
          <a:ext cx="3736975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수식" r:id="rId8" imgW="1523880" imgH="368280" progId="Equation.3">
                  <p:embed/>
                </p:oleObj>
              </mc:Choice>
              <mc:Fallback>
                <p:oleObj name="수식" r:id="rId8" imgW="15238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4643446"/>
                        <a:ext cx="3736975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Ellipse 44"/>
          <p:cNvSpPr/>
          <p:nvPr/>
        </p:nvSpPr>
        <p:spPr>
          <a:xfrm>
            <a:off x="714348" y="1214422"/>
            <a:ext cx="2071702" cy="1143008"/>
          </a:xfrm>
          <a:prstGeom prst="ellipse">
            <a:avLst/>
          </a:prstGeom>
          <a:solidFill>
            <a:schemeClr val="accent1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4214810" y="1928802"/>
            <a:ext cx="1143008" cy="1500198"/>
          </a:xfrm>
          <a:prstGeom prst="ellipse">
            <a:avLst/>
          </a:prstGeom>
          <a:solidFill>
            <a:schemeClr val="accent1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785786" y="3143248"/>
            <a:ext cx="1857388" cy="1143008"/>
          </a:xfrm>
          <a:prstGeom prst="ellipse">
            <a:avLst/>
          </a:prstGeom>
          <a:solidFill>
            <a:schemeClr val="accent1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5786446" y="2786058"/>
            <a:ext cx="1714512" cy="1143008"/>
          </a:xfrm>
          <a:prstGeom prst="ellipse">
            <a:avLst/>
          </a:prstGeom>
          <a:solidFill>
            <a:schemeClr val="accent1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5430883" y="1500174"/>
            <a:ext cx="3570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hyper-edge can link more than </a:t>
            </a:r>
            <a:br>
              <a:rPr lang="fr-FR" dirty="0" smtClean="0"/>
            </a:br>
            <a:r>
              <a:rPr lang="fr-FR" dirty="0" smtClean="0"/>
              <a:t>2 nodes at the same time.</a:t>
            </a:r>
            <a:endParaRPr lang="fr-FR" dirty="0"/>
          </a:p>
        </p:txBody>
      </p:sp>
      <p:sp>
        <p:nvSpPr>
          <p:cNvPr id="42" name="직사각형 41"/>
          <p:cNvSpPr/>
          <p:nvPr/>
        </p:nvSpPr>
        <p:spPr>
          <a:xfrm>
            <a:off x="571472" y="5786454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Ron </a:t>
            </a:r>
            <a:r>
              <a:rPr lang="en-US" altLang="ko-KR" dirty="0" err="1" smtClean="0"/>
              <a:t>Zass</a:t>
            </a:r>
            <a:r>
              <a:rPr lang="en-US" altLang="ko-KR" dirty="0" smtClean="0"/>
              <a:t> and </a:t>
            </a:r>
            <a:r>
              <a:rPr lang="en-US" altLang="ko-KR" dirty="0" err="1" smtClean="0"/>
              <a:t>Amnon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Shashua</a:t>
            </a:r>
            <a:r>
              <a:rPr lang="en-US" altLang="ko-KR" dirty="0" smtClean="0"/>
              <a:t>. CVPR, 2008</a:t>
            </a:r>
            <a:endParaRPr lang="ko-KR" altLang="en-US" dirty="0"/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Hypergraph Matching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4576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03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485900" y="1285860"/>
          <a:ext cx="5449888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수식" r:id="rId4" imgW="2222280" imgH="1193760" progId="Equation.3">
                  <p:embed/>
                </p:oleObj>
              </mc:Choice>
              <mc:Fallback>
                <p:oleObj name="수식" r:id="rId4" imgW="222228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1285860"/>
                        <a:ext cx="5449888" cy="292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3" y="4429118"/>
            <a:ext cx="4429156" cy="851155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Formulation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00034" y="-24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9277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928662" y="1142984"/>
          <a:ext cx="5000660" cy="2343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" name="수식" r:id="rId4" imgW="2222280" imgH="1041120" progId="Equation.3">
                  <p:embed/>
                </p:oleObj>
              </mc:Choice>
              <mc:Fallback>
                <p:oleObj name="수식" r:id="rId4" imgW="2222280" imgH="1041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142984"/>
                        <a:ext cx="5000660" cy="23437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/>
          <p:cNvSpPr/>
          <p:nvPr/>
        </p:nvSpPr>
        <p:spPr>
          <a:xfrm>
            <a:off x="571472" y="5929330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ko-KR" dirty="0" smtClean="0"/>
              <a:t>[1] </a:t>
            </a:r>
            <a:r>
              <a:rPr lang="en-US" dirty="0" smtClean="0"/>
              <a:t>M. </a:t>
            </a:r>
            <a:r>
              <a:rPr lang="en-US" dirty="0" err="1" smtClean="0"/>
              <a:t>Leordeanu</a:t>
            </a:r>
            <a:r>
              <a:rPr lang="en-US" b="1" dirty="0" smtClean="0"/>
              <a:t> </a:t>
            </a:r>
            <a:r>
              <a:rPr lang="en-US" dirty="0" smtClean="0"/>
              <a:t>and M. Hebert. ICCV 2005.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Relaxation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722624"/>
              </p:ext>
            </p:extLst>
          </p:nvPr>
        </p:nvGraphicFramePr>
        <p:xfrm>
          <a:off x="587358" y="4186246"/>
          <a:ext cx="155575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name="Équation" r:id="rId6" imgW="596880" imgH="203040" progId="Equation.3">
                  <p:embed/>
                </p:oleObj>
              </mc:Choice>
              <mc:Fallback>
                <p:oleObj name="Équation" r:id="rId6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58" y="4186246"/>
                        <a:ext cx="155575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1472" y="4786322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Each node is matched to at most one node.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371475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Constraints:</a:t>
            </a:r>
            <a:endParaRPr lang="ko-KR" altLang="en-US" dirty="0"/>
          </a:p>
        </p:txBody>
      </p:sp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4000496" y="4186246"/>
          <a:ext cx="11572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수식" r:id="rId8" imgW="444240" imgH="177480" progId="Equation.3">
                  <p:embed/>
                </p:oleObj>
              </mc:Choice>
              <mc:Fallback>
                <p:oleObj name="수식" r:id="rId8" imgW="444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4186246"/>
                        <a:ext cx="1157287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4" name="Object 6"/>
          <p:cNvGraphicFramePr>
            <a:graphicFrameLocks noChangeAspect="1"/>
          </p:cNvGraphicFramePr>
          <p:nvPr/>
        </p:nvGraphicFramePr>
        <p:xfrm>
          <a:off x="3783013" y="4695825"/>
          <a:ext cx="1455737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수식" r:id="rId10" imgW="558720" imgH="253800" progId="Equation.3">
                  <p:embed/>
                </p:oleObj>
              </mc:Choice>
              <mc:Fallback>
                <p:oleObj name="수식" r:id="rId10" imgW="5587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013" y="4695825"/>
                        <a:ext cx="1455737" cy="66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572264" y="3901393"/>
            <a:ext cx="20842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/>
              <a:t>Main</a:t>
            </a:r>
          </a:p>
          <a:p>
            <a:pPr algn="ctr"/>
            <a:r>
              <a:rPr lang="en-US" altLang="ko-KR" sz="2800" dirty="0" smtClean="0"/>
              <a:t>Eigenvector</a:t>
            </a:r>
          </a:p>
          <a:p>
            <a:pPr algn="ctr"/>
            <a:r>
              <a:rPr lang="en-US" altLang="ko-KR" sz="2800" dirty="0" smtClean="0"/>
              <a:t>Problem</a:t>
            </a:r>
            <a:endParaRPr lang="ko-KR" alt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00430" y="371475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Relaxed constraints:</a:t>
            </a:r>
            <a:endParaRPr lang="ko-KR" altLang="en-US" dirty="0"/>
          </a:p>
        </p:txBody>
      </p:sp>
      <p:sp>
        <p:nvSpPr>
          <p:cNvPr id="18" name="이등변 삼각형 17"/>
          <p:cNvSpPr/>
          <p:nvPr/>
        </p:nvSpPr>
        <p:spPr bwMode="auto">
          <a:xfrm rot="5400000">
            <a:off x="2321703" y="4607727"/>
            <a:ext cx="1428760" cy="214314"/>
          </a:xfrm>
          <a:prstGeom prst="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이등변 삼각형 18"/>
          <p:cNvSpPr/>
          <p:nvPr/>
        </p:nvSpPr>
        <p:spPr bwMode="auto">
          <a:xfrm rot="5400000">
            <a:off x="5464975" y="4607727"/>
            <a:ext cx="1428760" cy="214314"/>
          </a:xfrm>
          <a:prstGeom prst="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57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1049338" y="1500188"/>
          <a:ext cx="265271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수식" r:id="rId4" imgW="1244520" imgH="787320" progId="Equation.3">
                  <p:embed/>
                </p:oleObj>
              </mc:Choice>
              <mc:Fallback>
                <p:oleObj name="수식" r:id="rId4" imgW="124452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1500188"/>
                        <a:ext cx="2652712" cy="167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1042988" y="3571875"/>
          <a:ext cx="3600450" cy="173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수식" r:id="rId6" imgW="1688760" imgH="812520" progId="Equation.3">
                  <p:embed/>
                </p:oleObj>
              </mc:Choice>
              <mc:Fallback>
                <p:oleObj name="수식" r:id="rId6" imgW="168876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571875"/>
                        <a:ext cx="3600450" cy="173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be 5"/>
          <p:cNvSpPr/>
          <p:nvPr/>
        </p:nvSpPr>
        <p:spPr>
          <a:xfrm>
            <a:off x="5286380" y="1785926"/>
            <a:ext cx="3000396" cy="235745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286380" y="2357430"/>
            <a:ext cx="2428892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72198" y="2786058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/>
              <a:t>H</a:t>
            </a:r>
            <a:endParaRPr lang="fr-FR" sz="60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err="1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Hypergraph</a:t>
            </a:r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 Matching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5220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3895728"/>
            <a:ext cx="8358246" cy="2071702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The power method can efficiently find the main </a:t>
            </a:r>
            <a:br>
              <a:rPr lang="fr-FR" dirty="0" smtClean="0"/>
            </a:br>
            <a:r>
              <a:rPr lang="fr-FR" dirty="0" smtClean="0"/>
              <a:t>eigenvector of a matrix.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smtClean="0"/>
              <a:t>It can efficiently use the sparsity of the Matrix.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smtClean="0"/>
              <a:t>It is very simple to implement.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311260"/>
            <a:ext cx="4857784" cy="259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en-US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Power Method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0100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762" y="1000108"/>
            <a:ext cx="720357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214282" y="5715016"/>
            <a:ext cx="900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</a:t>
            </a:r>
            <a:r>
              <a:rPr lang="nl-NL" altLang="ko-KR" dirty="0" smtClean="0"/>
              <a:t>L. De Lathauwer, B. De Moor, and J. Vandewalle. </a:t>
            </a:r>
            <a:r>
              <a:rPr lang="en-US" altLang="ko-KR" dirty="0" smtClean="0"/>
              <a:t>SIAM J. Matrix Anal. Appl., 2000</a:t>
            </a:r>
          </a:p>
          <a:p>
            <a:r>
              <a:rPr lang="en-US" altLang="ko-KR" dirty="0" smtClean="0"/>
              <a:t>[2] P. A. Regalia and E. </a:t>
            </a:r>
            <a:r>
              <a:rPr lang="en-US" altLang="ko-KR" dirty="0" err="1" smtClean="0"/>
              <a:t>Kofidis</a:t>
            </a:r>
            <a:r>
              <a:rPr lang="en-US" altLang="ko-KR" dirty="0" smtClean="0"/>
              <a:t>.  </a:t>
            </a:r>
            <a:r>
              <a:rPr lang="fr-FR" altLang="ko-KR" dirty="0" smtClean="0"/>
              <a:t>ICASSP, 2000</a:t>
            </a:r>
            <a:endParaRPr lang="ko-KR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382622" y="2857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Tensor Power Iteration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4958" y="4214818"/>
            <a:ext cx="9109074" cy="1428760"/>
          </a:xfrm>
        </p:spPr>
        <p:txBody>
          <a:bodyPr>
            <a:normAutofit fontScale="85000" lnSpcReduction="10000"/>
          </a:bodyPr>
          <a:lstStyle/>
          <a:p>
            <a:pPr algn="l">
              <a:buFont typeface="Wingdings" pitchFamily="2" charset="2"/>
              <a:buChar char="Ø"/>
            </a:pPr>
            <a:r>
              <a:rPr lang="fr-FR" dirty="0" smtClean="0"/>
              <a:t>Converge to a </a:t>
            </a:r>
            <a:r>
              <a:rPr lang="fr-FR" b="1" dirty="0" smtClean="0"/>
              <a:t>local</a:t>
            </a:r>
            <a:r>
              <a:rPr lang="fr-FR" dirty="0" smtClean="0"/>
              <a:t> optimum (of the relaxed problem)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smtClean="0"/>
              <a:t>Always keep the full degree of the hypergraph (never marginalize it in a frist or second order)</a:t>
            </a:r>
          </a:p>
          <a:p>
            <a:pPr algn="l"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7436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-382622" y="2857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Tensor Power Iteration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00034" y="0"/>
            <a:ext cx="3661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err="1" smtClean="0">
                <a:solidFill>
                  <a:schemeClr val="tx2"/>
                </a:solidFill>
                <a:ea typeface="굴림" charset="-127"/>
              </a:rPr>
              <a:t>Hypergraph</a:t>
            </a:r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 Matching Problem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34958" y="5214950"/>
            <a:ext cx="9109074" cy="1428760"/>
          </a:xfrm>
        </p:spPr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fr-FR" dirty="0" smtClean="0"/>
              <a:t>It is also possible to integrate cues of different orders.</a:t>
            </a:r>
            <a:endParaRPr lang="fr-FR" dirty="0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6"/>
            <a:ext cx="721307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1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Sparse Output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285852" y="0"/>
            <a:ext cx="18357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Sparse Output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2357422" y="4786322"/>
          <a:ext cx="3286165" cy="192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" name="Acrobat Document" r:id="rId4" imgW="6015600" imgH="4521960" progId="AcroExch.Document.7">
                  <p:embed/>
                </p:oleObj>
              </mc:Choice>
              <mc:Fallback>
                <p:oleObj name="Acrobat Document" r:id="rId4" imgW="6015600" imgH="452196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4786322"/>
                        <a:ext cx="3286165" cy="192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357158" y="1142984"/>
          <a:ext cx="32575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5" name="수식" r:id="rId6" imgW="1447560" imgH="761760" progId="Equation.3">
                  <p:embed/>
                </p:oleObj>
              </mc:Choice>
              <mc:Fallback>
                <p:oleObj name="수식" r:id="rId6" imgW="14475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142984"/>
                        <a:ext cx="3257550" cy="171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lèche droite 5"/>
          <p:cNvSpPr/>
          <p:nvPr/>
        </p:nvSpPr>
        <p:spPr>
          <a:xfrm>
            <a:off x="3929058" y="1714488"/>
            <a:ext cx="697425" cy="499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6612" name="Object 4"/>
          <p:cNvGraphicFramePr>
            <a:graphicFrameLocks noChangeAspect="1"/>
          </p:cNvGraphicFramePr>
          <p:nvPr/>
        </p:nvGraphicFramePr>
        <p:xfrm>
          <a:off x="5372130" y="1142984"/>
          <a:ext cx="34861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6" name="수식" r:id="rId8" imgW="1549080" imgH="761760" progId="Equation.3">
                  <p:embed/>
                </p:oleObj>
              </mc:Choice>
              <mc:Fallback>
                <p:oleObj name="수식" r:id="rId8" imgW="154908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30" y="1142984"/>
                        <a:ext cx="3486150" cy="171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3" name="Object 5"/>
          <p:cNvGraphicFramePr>
            <a:graphicFrameLocks noChangeAspect="1"/>
          </p:cNvGraphicFramePr>
          <p:nvPr/>
        </p:nvGraphicFramePr>
        <p:xfrm>
          <a:off x="4143372" y="3286124"/>
          <a:ext cx="1343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7" name="수식" r:id="rId10" imgW="596880" imgH="253800" progId="Equation.3">
                  <p:embed/>
                </p:oleObj>
              </mc:Choice>
              <mc:Fallback>
                <p:oleObj name="수식" r:id="rId10" imgW="5968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3286124"/>
                        <a:ext cx="13430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4" name="Object 6"/>
          <p:cNvGraphicFramePr>
            <a:graphicFrameLocks noChangeAspect="1"/>
          </p:cNvGraphicFramePr>
          <p:nvPr/>
        </p:nvGraphicFramePr>
        <p:xfrm>
          <a:off x="5929343" y="3571876"/>
          <a:ext cx="3000375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수식" r:id="rId12" imgW="1333440" imgH="736560" progId="Equation.3">
                  <p:embed/>
                </p:oleObj>
              </mc:Choice>
              <mc:Fallback>
                <p:oleObj name="수식" r:id="rId12" imgW="133344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43" y="3571876"/>
                        <a:ext cx="3000375" cy="165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위쪽/아래쪽 화살표 13"/>
          <p:cNvSpPr/>
          <p:nvPr/>
        </p:nvSpPr>
        <p:spPr bwMode="auto">
          <a:xfrm>
            <a:off x="6786578" y="2786058"/>
            <a:ext cx="642942" cy="785818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4071934" y="3286124"/>
            <a:ext cx="1428760" cy="64294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142844" y="3071810"/>
          <a:ext cx="3138413" cy="184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" name="Acrobat Document" r:id="rId14" imgW="6015600" imgH="4521960" progId="AcroExch.Document.7">
                  <p:embed/>
                </p:oleObj>
              </mc:Choice>
              <mc:Fallback>
                <p:oleObj name="Acrobat Document" r:id="rId14" imgW="6015600" imgH="452196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3071810"/>
                        <a:ext cx="3138413" cy="1842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굽은 화살표 16"/>
          <p:cNvSpPr/>
          <p:nvPr/>
        </p:nvSpPr>
        <p:spPr bwMode="auto">
          <a:xfrm rot="5400000">
            <a:off x="3107521" y="3821909"/>
            <a:ext cx="928694" cy="1143008"/>
          </a:xfrm>
          <a:prstGeom prst="bentArrow">
            <a:avLst>
              <a:gd name="adj1" fmla="val 37222"/>
              <a:gd name="adj2" fmla="val 31667"/>
              <a:gd name="adj3" fmla="val 30556"/>
              <a:gd name="adj4" fmla="val 315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7799410" y="1142984"/>
            <a:ext cx="298452" cy="2984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8488390" y="1142984"/>
            <a:ext cx="298452" cy="2984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6357950" y="4357694"/>
            <a:ext cx="1643074" cy="10001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21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Implementation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504" y="1556792"/>
            <a:ext cx="9036496" cy="456937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Compute descriptors for all triplets of image 2.</a:t>
            </a:r>
          </a:p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Same for a subsample of triplets of image 1.</a:t>
            </a:r>
          </a:p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Use Approximate Nearest Neighbor to find the closest triplets.</a:t>
            </a:r>
          </a:p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Compute the sparse tensor.</a:t>
            </a:r>
          </a:p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Do Tensor Power Iteration.</a:t>
            </a:r>
          </a:p>
          <a:p>
            <a:pPr>
              <a:buFont typeface="Wingdings" pitchFamily="2" charset="2"/>
              <a:buChar char="Ø"/>
            </a:pPr>
            <a:r>
              <a:rPr lang="en-US" altLang="ko-KR" dirty="0" smtClean="0"/>
              <a:t>Projection to binary solution.</a:t>
            </a:r>
          </a:p>
          <a:p>
            <a:pPr>
              <a:buFont typeface="Wingdings" pitchFamily="2" charset="2"/>
              <a:buChar char="Ø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11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5838" y="1500174"/>
            <a:ext cx="7358062" cy="2295536"/>
          </a:xfrm>
        </p:spPr>
        <p:txBody>
          <a:bodyPr>
            <a:normAutofit fontScale="92500"/>
          </a:bodyPr>
          <a:lstStyle/>
          <a:p>
            <a:pPr algn="l">
              <a:buFont typeface="Wingdings" pitchFamily="2" charset="2"/>
              <a:buChar char="Ø"/>
            </a:pP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generate</a:t>
            </a:r>
            <a:r>
              <a:rPr lang="fr-FR" dirty="0" smtClean="0"/>
              <a:t> a </a:t>
            </a:r>
            <a:r>
              <a:rPr lang="fr-FR" dirty="0" err="1" smtClean="0"/>
              <a:t>cloud</a:t>
            </a:r>
            <a:r>
              <a:rPr lang="fr-FR" dirty="0" smtClean="0"/>
              <a:t> of </a:t>
            </a:r>
            <a:r>
              <a:rPr lang="fr-FR" dirty="0" err="1" smtClean="0"/>
              <a:t>random</a:t>
            </a:r>
            <a:r>
              <a:rPr lang="fr-FR" dirty="0" smtClean="0"/>
              <a:t> points.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noise to the position of points.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smtClean="0"/>
              <a:t>Rotate it.</a:t>
            </a:r>
            <a:endParaRPr lang="fr-FR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Artificial cloud of point.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285852" y="0"/>
            <a:ext cx="16097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Experiments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317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Accuracy depending on outliers number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285852" y="0"/>
            <a:ext cx="16097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Experiments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785918" y="1357298"/>
            <a:ext cx="5786478" cy="4131816"/>
            <a:chOff x="1785918" y="1357298"/>
            <a:chExt cx="5786478" cy="4131816"/>
          </a:xfrm>
        </p:grpSpPr>
        <p:pic>
          <p:nvPicPr>
            <p:cNvPr id="121858" name="Picture 2" descr="C:\Users\duchenne\Desktop\image\outlie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85918" y="1357298"/>
              <a:ext cx="5786478" cy="4131816"/>
            </a:xfrm>
            <a:prstGeom prst="rect">
              <a:avLst/>
            </a:prstGeom>
            <a:noFill/>
          </p:spPr>
        </p:pic>
        <p:sp>
          <p:nvSpPr>
            <p:cNvPr id="8" name="직사각형 7"/>
            <p:cNvSpPr/>
            <p:nvPr/>
          </p:nvSpPr>
          <p:spPr bwMode="auto">
            <a:xfrm>
              <a:off x="5072066" y="1727188"/>
              <a:ext cx="1874834" cy="5715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51428" y="1698399"/>
              <a:ext cx="19288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/>
                <a:t>Our work</a:t>
              </a:r>
            </a:p>
            <a:p>
              <a:r>
                <a:rPr lang="en-US" altLang="ko-KR" sz="1200" dirty="0" err="1" smtClean="0"/>
                <a:t>Leordeanu</a:t>
              </a:r>
              <a:r>
                <a:rPr lang="en-US" altLang="ko-KR" sz="1200" dirty="0" smtClean="0"/>
                <a:t> &amp; Hebert</a:t>
              </a:r>
            </a:p>
            <a:p>
              <a:r>
                <a:rPr lang="en-US" altLang="ko-KR" sz="1200" dirty="0" err="1" smtClean="0"/>
                <a:t>Zass</a:t>
              </a:r>
              <a:r>
                <a:rPr lang="en-US" altLang="ko-KR" sz="1200" dirty="0" smtClean="0"/>
                <a:t> &amp; </a:t>
              </a:r>
              <a:r>
                <a:rPr lang="en-US" altLang="ko-KR" sz="1200" dirty="0" err="1" smtClean="0"/>
                <a:t>Shashua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976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879"/>
            <a:ext cx="7394133" cy="62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Accuracy</a:t>
            </a:r>
            <a:r>
              <a:rPr kumimoji="0" lang="fr-FR" sz="3200" b="1" i="0" u="none" strike="noStrike" kern="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depending on scaling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85852" y="-24"/>
            <a:ext cx="16097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Experiments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785918" y="1357298"/>
            <a:ext cx="5562619" cy="4139407"/>
            <a:chOff x="1785918" y="1357298"/>
            <a:chExt cx="5562619" cy="4139407"/>
          </a:xfrm>
        </p:grpSpPr>
        <p:graphicFrame>
          <p:nvGraphicFramePr>
            <p:cNvPr id="122882" name="Object 2"/>
            <p:cNvGraphicFramePr>
              <a:graphicFrameLocks noChangeAspect="1"/>
            </p:cNvGraphicFramePr>
            <p:nvPr/>
          </p:nvGraphicFramePr>
          <p:xfrm>
            <a:off x="1785918" y="1357298"/>
            <a:ext cx="5562619" cy="4139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3" name="Acrobat Document" r:id="rId4" imgW="7589160" imgH="5652720" progId="AcroExch.Document.7">
                    <p:embed/>
                  </p:oleObj>
                </mc:Choice>
                <mc:Fallback>
                  <p:oleObj name="Acrobat Document" r:id="rId4" imgW="7589160" imgH="565272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5918" y="1357298"/>
                          <a:ext cx="5562619" cy="4139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직사각형 6"/>
            <p:cNvSpPr/>
            <p:nvPr/>
          </p:nvSpPr>
          <p:spPr bwMode="auto">
            <a:xfrm>
              <a:off x="2709850" y="2133804"/>
              <a:ext cx="1836750" cy="6982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01912" y="2106132"/>
              <a:ext cx="20129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Our work</a:t>
              </a:r>
            </a:p>
            <a:p>
              <a:r>
                <a:rPr lang="en-US" altLang="ko-KR" sz="1400" dirty="0" err="1" smtClean="0"/>
                <a:t>Leordeanu</a:t>
              </a:r>
              <a:r>
                <a:rPr lang="en-US" altLang="ko-KR" sz="1400" dirty="0" smtClean="0"/>
                <a:t> &amp; Hebert</a:t>
              </a:r>
            </a:p>
            <a:p>
              <a:r>
                <a:rPr lang="en-US" altLang="ko-KR" sz="1400" dirty="0" err="1" smtClean="0"/>
                <a:t>Zass</a:t>
              </a:r>
              <a:r>
                <a:rPr lang="en-US" altLang="ko-KR" sz="1400" dirty="0" smtClean="0"/>
                <a:t> &amp; </a:t>
              </a:r>
              <a:r>
                <a:rPr lang="en-US" altLang="ko-KR" sz="1400" dirty="0" err="1" smtClean="0"/>
                <a:t>Shashua</a:t>
              </a:r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5139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214282" y="1643050"/>
          <a:ext cx="8703600" cy="3429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Acrobat Document" r:id="rId4" imgW="13871520" imgH="4915800" progId="AcroExch.Document.7">
                  <p:embed/>
                </p:oleObj>
              </mc:Choice>
              <mc:Fallback>
                <p:oleObj name="Acrobat Document" r:id="rId4" imgW="13871520" imgH="4915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832" t="9767" r="13832" b="9767"/>
                      <a:stretch>
                        <a:fillRect/>
                      </a:stretch>
                    </p:blipFill>
                    <p:spPr bwMode="auto">
                      <a:xfrm>
                        <a:off x="214282" y="1643050"/>
                        <a:ext cx="8703600" cy="3429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CMU hotel dataset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85852" y="0"/>
            <a:ext cx="16097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Experiments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28596" y="5786454"/>
            <a:ext cx="9215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[1] CMU 'hotel' dataset: http://vasc.ri.cmu.edu/idb/html/motion/hotel/index.html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18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Error on Hotel data set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85852" y="0"/>
            <a:ext cx="16097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Experiments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714500" y="1571625"/>
            <a:ext cx="5695950" cy="4067175"/>
            <a:chOff x="1714500" y="1571625"/>
            <a:chExt cx="5695950" cy="4067175"/>
          </a:xfrm>
        </p:grpSpPr>
        <p:graphicFrame>
          <p:nvGraphicFramePr>
            <p:cNvPr id="177155" name="Object 3"/>
            <p:cNvGraphicFramePr>
              <a:graphicFrameLocks noChangeAspect="1"/>
            </p:cNvGraphicFramePr>
            <p:nvPr/>
          </p:nvGraphicFramePr>
          <p:xfrm>
            <a:off x="1714500" y="1571625"/>
            <a:ext cx="5695950" cy="406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1" name="Acrobat Document" r:id="rId4" imgW="7589160" imgH="5424120" progId="AcroExch.Document.7">
                    <p:embed/>
                  </p:oleObj>
                </mc:Choice>
                <mc:Fallback>
                  <p:oleObj name="Acrobat Document" r:id="rId4" imgW="7589160" imgH="5424120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14500" y="1571625"/>
                          <a:ext cx="5695950" cy="4067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직사각형 5"/>
            <p:cNvSpPr/>
            <p:nvPr/>
          </p:nvSpPr>
          <p:spPr bwMode="auto">
            <a:xfrm>
              <a:off x="3046402" y="2112954"/>
              <a:ext cx="2382854" cy="8159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7040" y="2047137"/>
              <a:ext cx="26432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Our work</a:t>
              </a:r>
            </a:p>
            <a:p>
              <a:r>
                <a:rPr lang="en-US" altLang="ko-KR" dirty="0" err="1" smtClean="0"/>
                <a:t>Zass</a:t>
              </a:r>
              <a:r>
                <a:rPr lang="en-US" altLang="ko-KR" dirty="0" smtClean="0"/>
                <a:t> &amp; </a:t>
              </a:r>
              <a:r>
                <a:rPr lang="en-US" altLang="ko-KR" dirty="0" err="1" smtClean="0"/>
                <a:t>Shashua</a:t>
              </a:r>
              <a:endParaRPr lang="en-US" altLang="ko-KR" dirty="0" smtClean="0"/>
            </a:p>
            <a:p>
              <a:r>
                <a:rPr lang="en-US" altLang="ko-KR" dirty="0" err="1" smtClean="0"/>
                <a:t>Leordeanu</a:t>
              </a:r>
              <a:r>
                <a:rPr lang="en-US" altLang="ko-KR" dirty="0" smtClean="0"/>
                <a:t> &amp; Hebert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392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C:\Users\duchenne\Desktop\image\matchPan.jpg"/>
          <p:cNvPicPr>
            <a:picLocks noChangeAspect="1" noChangeArrowheads="1"/>
          </p:cNvPicPr>
          <p:nvPr/>
        </p:nvPicPr>
        <p:blipFill>
          <a:blip r:embed="rId3"/>
          <a:srcRect l="9984" t="4724" r="7131" b="17323"/>
          <a:stretch>
            <a:fillRect/>
          </a:stretch>
        </p:blipFill>
        <p:spPr bwMode="auto">
          <a:xfrm>
            <a:off x="714380" y="1500174"/>
            <a:ext cx="3714744" cy="1582049"/>
          </a:xfrm>
          <a:prstGeom prst="rect">
            <a:avLst/>
          </a:prstGeom>
          <a:noFill/>
        </p:spPr>
      </p:pic>
      <p:pic>
        <p:nvPicPr>
          <p:cNvPr id="125954" name="Picture 2" descr="C:\Users\duchenne\Desktop\image\matchGlass.jpg"/>
          <p:cNvPicPr>
            <a:picLocks noChangeAspect="1" noChangeArrowheads="1"/>
          </p:cNvPicPr>
          <p:nvPr/>
        </p:nvPicPr>
        <p:blipFill>
          <a:blip r:embed="rId4"/>
          <a:srcRect l="8500" t="16674" r="7225" b="30570"/>
          <a:stretch>
            <a:fillRect/>
          </a:stretch>
        </p:blipFill>
        <p:spPr bwMode="auto">
          <a:xfrm>
            <a:off x="3504854" y="4390697"/>
            <a:ext cx="5424864" cy="1038567"/>
          </a:xfrm>
          <a:prstGeom prst="rect">
            <a:avLst/>
          </a:prstGeom>
          <a:noFill/>
        </p:spPr>
      </p:pic>
      <p:pic>
        <p:nvPicPr>
          <p:cNvPr id="125955" name="Picture 3" descr="C:\Users\duchenne\Desktop\image\matchHorn.jpg"/>
          <p:cNvPicPr>
            <a:picLocks noChangeAspect="1" noChangeArrowheads="1"/>
          </p:cNvPicPr>
          <p:nvPr/>
        </p:nvPicPr>
        <p:blipFill>
          <a:blip r:embed="rId5"/>
          <a:srcRect l="8942" t="4252" r="10283" b="27638"/>
          <a:stretch>
            <a:fillRect/>
          </a:stretch>
        </p:blipFill>
        <p:spPr bwMode="auto">
          <a:xfrm>
            <a:off x="4714908" y="1914780"/>
            <a:ext cx="3786182" cy="2014286"/>
          </a:xfrm>
          <a:prstGeom prst="rect">
            <a:avLst/>
          </a:prstGeom>
          <a:noFill/>
        </p:spPr>
      </p:pic>
      <p:pic>
        <p:nvPicPr>
          <p:cNvPr id="125957" name="Picture 5" descr="C:\Users\duchenne\Desktop\image\matchChose.jpg"/>
          <p:cNvPicPr>
            <a:picLocks noChangeAspect="1" noChangeArrowheads="1"/>
          </p:cNvPicPr>
          <p:nvPr/>
        </p:nvPicPr>
        <p:blipFill>
          <a:blip r:embed="rId6"/>
          <a:srcRect l="4761" t="22876" r="4127" b="26357"/>
          <a:stretch>
            <a:fillRect/>
          </a:stretch>
        </p:blipFill>
        <p:spPr bwMode="auto">
          <a:xfrm>
            <a:off x="642942" y="3357562"/>
            <a:ext cx="3714744" cy="1321041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-382622" y="571480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Examples of Caltech 256 </a:t>
            </a:r>
            <a:b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</a:br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silouhettes matching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85852" y="0"/>
            <a:ext cx="16097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000" dirty="0" smtClean="0">
                <a:solidFill>
                  <a:schemeClr val="tx2"/>
                </a:solidFill>
                <a:ea typeface="굴림" charset="-127"/>
              </a:rPr>
              <a:t>Experiments</a:t>
            </a:r>
            <a:endParaRPr lang="en-US" altLang="ko-KR" sz="2000" dirty="0">
              <a:solidFill>
                <a:schemeClr val="tx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116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5786" y="1571612"/>
            <a:ext cx="7715304" cy="3643338"/>
          </a:xfrm>
        </p:spPr>
        <p:txBody>
          <a:bodyPr/>
          <a:lstStyle/>
          <a:p>
            <a:pPr algn="l">
              <a:buFont typeface="Wingdings" pitchFamily="2" charset="2"/>
              <a:buChar char="Ø"/>
            </a:pPr>
            <a:r>
              <a:rPr lang="fr-FR" dirty="0" smtClean="0"/>
              <a:t>Method for Hyper-Graph matching.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smtClean="0"/>
              <a:t>Tensor formulation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smtClean="0"/>
              <a:t>Power Iteration</a:t>
            </a:r>
          </a:p>
          <a:p>
            <a:pPr algn="l">
              <a:buFont typeface="Wingdings" pitchFamily="2" charset="2"/>
              <a:buChar char="Ø"/>
            </a:pPr>
            <a:r>
              <a:rPr lang="fr-FR" dirty="0" err="1" smtClean="0"/>
              <a:t>Sparse</a:t>
            </a:r>
            <a:r>
              <a:rPr lang="fr-FR" dirty="0" smtClean="0"/>
              <a:t> output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-382622" y="33652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latinLnBrk="1"/>
            <a:r>
              <a:rPr lang="fr-FR" sz="3200" b="1" kern="0" dirty="0" err="1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Chapter</a:t>
            </a:r>
            <a:r>
              <a:rPr lang="fr-FR" sz="3200" b="1" kern="0" dirty="0" smtClean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 Conclusion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957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0"/>
            <a:ext cx="6984776" cy="1844824"/>
          </a:xfrm>
        </p:spPr>
        <p:txBody>
          <a:bodyPr>
            <a:noAutofit/>
          </a:bodyPr>
          <a:lstStyle/>
          <a:p>
            <a:r>
              <a:rPr lang="en-US" sz="4000" b="1" kern="0" dirty="0">
                <a:solidFill>
                  <a:schemeClr val="tx2"/>
                </a:solidFill>
              </a:rPr>
              <a:t>Chapter II</a:t>
            </a:r>
            <a:br>
              <a:rPr lang="en-US" sz="4000" b="1" kern="0" dirty="0">
                <a:solidFill>
                  <a:schemeClr val="tx2"/>
                </a:solidFill>
              </a:rPr>
            </a:br>
            <a:r>
              <a:rPr lang="en-US" sz="4000" b="1" kern="0" dirty="0">
                <a:solidFill>
                  <a:schemeClr val="tx2"/>
                </a:solidFill>
              </a:rPr>
              <a:t>A Graph-Matching Kernel for Object Categorization</a:t>
            </a:r>
            <a:endParaRPr lang="fr-FR" sz="4000" b="1" kern="0" dirty="0">
              <a:solidFill>
                <a:schemeClr val="tx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21279" y="3144365"/>
            <a:ext cx="2064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Olivier</a:t>
            </a:r>
          </a:p>
          <a:p>
            <a:pPr algn="ctr"/>
            <a:r>
              <a:rPr lang="fr-FR" sz="3200" dirty="0" smtClean="0"/>
              <a:t>Duchenne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51920" y="3144365"/>
            <a:ext cx="1523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Armand</a:t>
            </a:r>
          </a:p>
          <a:p>
            <a:pPr algn="ctr"/>
            <a:r>
              <a:rPr lang="en-US" sz="3200" dirty="0" err="1" smtClean="0"/>
              <a:t>Joulin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7011847" y="3144365"/>
            <a:ext cx="12928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Jean</a:t>
            </a:r>
          </a:p>
          <a:p>
            <a:pPr algn="ctr"/>
            <a:r>
              <a:rPr lang="fr-FR" sz="3200" dirty="0" smtClean="0"/>
              <a:t>Ponce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79" y="4502606"/>
            <a:ext cx="24589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16388" name="Picture 4" descr="http://www.iccv2011.org/templates/iccv2011/pics/header_icc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32" y="1830710"/>
            <a:ext cx="92868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di.ens.fr/%7Ejoulin/pic/imag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13839" r="16539" b="8970"/>
          <a:stretch/>
        </p:blipFill>
        <p:spPr bwMode="auto">
          <a:xfrm>
            <a:off x="3851920" y="4368502"/>
            <a:ext cx="191025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inria.fr/var/inria/storage/images/medias/rocquencourt3/actualites-images/jean-ponce/62314-1-fre-FR/jean-ponce_vignett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/>
          <a:stretch/>
        </p:blipFill>
        <p:spPr bwMode="auto">
          <a:xfrm>
            <a:off x="6331526" y="4368501"/>
            <a:ext cx="2363014" cy="22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Goal: Object Categorization</a:t>
            </a:r>
            <a:endParaRPr lang="en-US" dirty="0"/>
          </a:p>
        </p:txBody>
      </p:sp>
      <p:pic>
        <p:nvPicPr>
          <p:cNvPr id="4" name="Picture 3" descr="\\VBOXSVR\pascal\2007_004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808312" cy="381564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149080"/>
            <a:ext cx="33520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4"/>
            <a:ext cx="3528392" cy="26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763688" y="5085184"/>
            <a:ext cx="136815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CAT</a:t>
            </a:r>
            <a:endParaRPr lang="en-US" sz="2800" dirty="0"/>
          </a:p>
        </p:txBody>
      </p:sp>
      <p:sp>
        <p:nvSpPr>
          <p:cNvPr id="9" name="Ellipse 8"/>
          <p:cNvSpPr/>
          <p:nvPr/>
        </p:nvSpPr>
        <p:spPr>
          <a:xfrm>
            <a:off x="6313014" y="3284984"/>
            <a:ext cx="2507458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DINOSAUR</a:t>
            </a:r>
            <a:endParaRPr lang="en-US" sz="2400" dirty="0"/>
          </a:p>
        </p:txBody>
      </p:sp>
      <p:sp>
        <p:nvSpPr>
          <p:cNvPr id="8" name="Ellipse 7"/>
          <p:cNvSpPr/>
          <p:nvPr/>
        </p:nvSpPr>
        <p:spPr>
          <a:xfrm>
            <a:off x="6588224" y="5373216"/>
            <a:ext cx="172819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PANDA</a:t>
            </a:r>
            <a:endParaRPr lang="en-US" sz="240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7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1880" y="548680"/>
            <a:ext cx="4896544" cy="576064"/>
          </a:xfrm>
        </p:spPr>
        <p:txBody>
          <a:bodyPr>
            <a:noAutofit/>
          </a:bodyPr>
          <a:lstStyle/>
          <a:p>
            <a:r>
              <a:rPr lang="en-US" sz="3600" dirty="0" smtClean="0"/>
              <a:t>Graph Matching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596" t="4796" r="1596" b="4796"/>
          <a:stretch>
            <a:fillRect/>
          </a:stretch>
        </p:blipFill>
        <p:spPr bwMode="auto">
          <a:xfrm>
            <a:off x="0" y="1052736"/>
            <a:ext cx="8494699" cy="26234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3717032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[1] </a:t>
            </a:r>
            <a:r>
              <a:rPr lang="fr-FR" altLang="ko-KR" dirty="0" smtClean="0"/>
              <a:t>A. C. Berg, T. L. Berg, and J. Malik. CVPR05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685277"/>
            <a:ext cx="5940152" cy="276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563888" y="645333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ko-KR" dirty="0" smtClean="0"/>
              <a:t>[2] </a:t>
            </a:r>
            <a:r>
              <a:rPr lang="en-US" dirty="0" smtClean="0"/>
              <a:t>M. </a:t>
            </a:r>
            <a:r>
              <a:rPr lang="en-US" dirty="0" err="1" smtClean="0"/>
              <a:t>Leordeanu</a:t>
            </a:r>
            <a:r>
              <a:rPr lang="en-US" b="1" dirty="0" smtClean="0"/>
              <a:t> </a:t>
            </a:r>
            <a:r>
              <a:rPr lang="en-US" dirty="0" smtClean="0"/>
              <a:t>and M. Hebert. ICCV05</a:t>
            </a:r>
          </a:p>
        </p:txBody>
      </p:sp>
    </p:spTree>
    <p:extLst>
      <p:ext uri="{BB962C8B-B14F-4D97-AF65-F5344CB8AC3E}">
        <p14:creationId xmlns:p14="http://schemas.microsoft.com/office/powerpoint/2010/main" val="13667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" y="548680"/>
            <a:ext cx="901134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cs typeface="Comic Sans MS"/>
              </a:rPr>
              <a:t>Feature Matching</a:t>
            </a:r>
            <a:endParaRPr lang="en-US" dirty="0">
              <a:cs typeface="Comic Sans M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4598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0508" y="3356992"/>
            <a:ext cx="42459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3203848" y="21328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2627784" y="25649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2267744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627784" y="21328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1907704" y="206084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259632" y="24208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1907704" y="24208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6156176" y="378904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7020272" y="364502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7596336" y="378904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7020272" y="43651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6084168" y="42210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6588224" y="46531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1331640" y="19168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5796136" y="3573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5724128" y="42930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53"/>
          <p:cNvGrpSpPr/>
          <p:nvPr/>
        </p:nvGrpSpPr>
        <p:grpSpPr>
          <a:xfrm>
            <a:off x="1382557" y="1937923"/>
            <a:ext cx="6234870" cy="2838138"/>
            <a:chOff x="1361466" y="2441980"/>
            <a:chExt cx="6234870" cy="2838138"/>
          </a:xfrm>
        </p:grpSpPr>
        <p:cxnSp>
          <p:nvCxnSpPr>
            <p:cNvPr id="26" name="Connecteur en arc 25"/>
            <p:cNvCxnSpPr>
              <a:stCxn id="8" idx="7"/>
              <a:endCxn id="17" idx="1"/>
            </p:cNvCxnSpPr>
            <p:nvPr/>
          </p:nvCxnSpPr>
          <p:spPr>
            <a:xfrm rot="16200000" flipH="1">
              <a:off x="4622917" y="1340769"/>
              <a:ext cx="1656184" cy="4290654"/>
            </a:xfrm>
            <a:prstGeom prst="curvedConnector3">
              <a:avLst>
                <a:gd name="adj1" fmla="val -15076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en arc 27"/>
            <p:cNvCxnSpPr>
              <a:stCxn id="11" idx="7"/>
              <a:endCxn id="16" idx="1"/>
            </p:cNvCxnSpPr>
            <p:nvPr/>
          </p:nvCxnSpPr>
          <p:spPr>
            <a:xfrm rot="16200000" flipH="1">
              <a:off x="4118861" y="1268761"/>
              <a:ext cx="1512168" cy="4290654"/>
            </a:xfrm>
            <a:prstGeom prst="curvedConnector3">
              <a:avLst>
                <a:gd name="adj1" fmla="val -16512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rc 30"/>
            <p:cNvCxnSpPr>
              <a:stCxn id="12" idx="7"/>
              <a:endCxn id="15" idx="2"/>
            </p:cNvCxnSpPr>
            <p:nvPr/>
          </p:nvCxnSpPr>
          <p:spPr>
            <a:xfrm rot="16200000" flipH="1">
              <a:off x="3182756" y="1412777"/>
              <a:ext cx="1779109" cy="4125547"/>
            </a:xfrm>
            <a:prstGeom prst="curvedConnector4">
              <a:avLst>
                <a:gd name="adj1" fmla="val -12849"/>
                <a:gd name="adj2" fmla="val 50256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en arc 30"/>
            <p:cNvCxnSpPr>
              <a:stCxn id="21" idx="7"/>
              <a:endCxn id="22" idx="0"/>
            </p:cNvCxnSpPr>
            <p:nvPr/>
          </p:nvCxnSpPr>
          <p:spPr>
            <a:xfrm rot="16200000" flipH="1">
              <a:off x="2822716" y="1052737"/>
              <a:ext cx="1635093" cy="4413579"/>
            </a:xfrm>
            <a:prstGeom prst="curvedConnector3">
              <a:avLst>
                <a:gd name="adj1" fmla="val -15271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en arc 30"/>
            <p:cNvCxnSpPr>
              <a:stCxn id="9" idx="7"/>
              <a:endCxn id="18" idx="1"/>
            </p:cNvCxnSpPr>
            <p:nvPr/>
          </p:nvCxnSpPr>
          <p:spPr>
            <a:xfrm rot="16200000" flipH="1">
              <a:off x="3974845" y="1844825"/>
              <a:ext cx="1800200" cy="4290654"/>
            </a:xfrm>
            <a:prstGeom prst="curvedConnector3">
              <a:avLst>
                <a:gd name="adj1" fmla="val -13870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en arc 30"/>
            <p:cNvCxnSpPr>
              <a:stCxn id="14" idx="7"/>
              <a:endCxn id="19" idx="1"/>
            </p:cNvCxnSpPr>
            <p:nvPr/>
          </p:nvCxnSpPr>
          <p:spPr>
            <a:xfrm rot="16200000" flipH="1">
              <a:off x="3146753" y="1808821"/>
              <a:ext cx="1800200" cy="4074630"/>
            </a:xfrm>
            <a:prstGeom prst="curvedConnector3">
              <a:avLst>
                <a:gd name="adj1" fmla="val -13870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en arc 30"/>
            <p:cNvCxnSpPr>
              <a:endCxn id="44" idx="2"/>
            </p:cNvCxnSpPr>
            <p:nvPr/>
          </p:nvCxnSpPr>
          <p:spPr>
            <a:xfrm>
              <a:off x="1361466" y="2996954"/>
              <a:ext cx="4341571" cy="1872207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en arc 30"/>
            <p:cNvCxnSpPr>
              <a:stCxn id="10" idx="5"/>
              <a:endCxn id="20" idx="3"/>
            </p:cNvCxnSpPr>
            <p:nvPr/>
          </p:nvCxnSpPr>
          <p:spPr>
            <a:xfrm rot="16200000" flipH="1">
              <a:off x="3542797" y="2234691"/>
              <a:ext cx="1872208" cy="4218646"/>
            </a:xfrm>
            <a:prstGeom prst="curvedConnector3">
              <a:avLst>
                <a:gd name="adj1" fmla="val 160093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79512" y="5581689"/>
            <a:ext cx="3766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Caputo (2004)</a:t>
            </a:r>
          </a:p>
          <a:p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Boiman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Shechtman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&amp;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Irani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(2008)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Caputo &amp;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Jie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(2009)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" y="548680"/>
            <a:ext cx="901134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cs typeface="Comic Sans MS"/>
              </a:rPr>
              <a:t>Graph Matching</a:t>
            </a:r>
            <a:endParaRPr lang="en-US" dirty="0">
              <a:cs typeface="Comic Sans M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4598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56992"/>
            <a:ext cx="42459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3203848" y="21328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2627784" y="25649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2267744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627784" y="21328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1907704" y="206084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259632" y="24208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1907704" y="24208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6156176" y="378904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7020272" y="364502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7596336" y="378904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7020272" y="43651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6084168" y="42210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6588224" y="46531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1331640" y="19168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5796136" y="3573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5724128" y="42930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53"/>
          <p:cNvGrpSpPr/>
          <p:nvPr/>
        </p:nvGrpSpPr>
        <p:grpSpPr>
          <a:xfrm>
            <a:off x="1454564" y="1937923"/>
            <a:ext cx="6162863" cy="2448272"/>
            <a:chOff x="1450945" y="2489276"/>
            <a:chExt cx="6162863" cy="2448272"/>
          </a:xfrm>
        </p:grpSpPr>
        <p:cxnSp>
          <p:nvCxnSpPr>
            <p:cNvPr id="26" name="Connecteur en arc 25"/>
            <p:cNvCxnSpPr>
              <a:stCxn id="8" idx="7"/>
              <a:endCxn id="17" idx="1"/>
            </p:cNvCxnSpPr>
            <p:nvPr/>
          </p:nvCxnSpPr>
          <p:spPr>
            <a:xfrm rot="16200000" flipH="1">
              <a:off x="4640389" y="1388065"/>
              <a:ext cx="1656184" cy="4290654"/>
            </a:xfrm>
            <a:prstGeom prst="curvedConnector3">
              <a:avLst>
                <a:gd name="adj1" fmla="val -15076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en arc 30"/>
            <p:cNvCxnSpPr>
              <a:stCxn id="21" idx="7"/>
              <a:endCxn id="22" idx="0"/>
            </p:cNvCxnSpPr>
            <p:nvPr/>
          </p:nvCxnSpPr>
          <p:spPr>
            <a:xfrm rot="16200000" flipH="1">
              <a:off x="2840188" y="1100033"/>
              <a:ext cx="1635093" cy="4413579"/>
            </a:xfrm>
            <a:prstGeom prst="curvedConnector3">
              <a:avLst>
                <a:gd name="adj1" fmla="val -15271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en arc 30"/>
            <p:cNvCxnSpPr>
              <a:stCxn id="9" idx="7"/>
              <a:endCxn id="18" idx="1"/>
            </p:cNvCxnSpPr>
            <p:nvPr/>
          </p:nvCxnSpPr>
          <p:spPr>
            <a:xfrm rot="16200000" flipH="1">
              <a:off x="3992317" y="1892121"/>
              <a:ext cx="1800200" cy="4290654"/>
            </a:xfrm>
            <a:prstGeom prst="curvedConnector3">
              <a:avLst>
                <a:gd name="adj1" fmla="val -13870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39"/>
          <p:cNvGrpSpPr/>
          <p:nvPr/>
        </p:nvGrpSpPr>
        <p:grpSpPr>
          <a:xfrm>
            <a:off x="1454565" y="2018664"/>
            <a:ext cx="1770375" cy="597156"/>
            <a:chOff x="1454565" y="2594728"/>
            <a:chExt cx="1770375" cy="597156"/>
          </a:xfrm>
        </p:grpSpPr>
        <p:cxnSp>
          <p:nvCxnSpPr>
            <p:cNvPr id="32" name="Connecteur droit avec flèche 31"/>
            <p:cNvCxnSpPr>
              <a:stCxn id="21" idx="5"/>
              <a:endCxn id="9" idx="2"/>
            </p:cNvCxnSpPr>
            <p:nvPr/>
          </p:nvCxnSpPr>
          <p:spPr>
            <a:xfrm rot="16200000" flipH="1">
              <a:off x="1742597" y="2306696"/>
              <a:ext cx="597155" cy="1173219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8" idx="3"/>
              <a:endCxn id="9" idx="6"/>
            </p:cNvCxnSpPr>
            <p:nvPr/>
          </p:nvCxnSpPr>
          <p:spPr>
            <a:xfrm rot="5400000">
              <a:off x="2807805" y="2774749"/>
              <a:ext cx="381131" cy="453139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>
              <a:stCxn id="8" idx="2"/>
              <a:endCxn id="21" idx="5"/>
            </p:cNvCxnSpPr>
            <p:nvPr/>
          </p:nvCxnSpPr>
          <p:spPr>
            <a:xfrm rot="10800000">
              <a:off x="1454566" y="2594730"/>
              <a:ext cx="1749283" cy="165107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41"/>
          <p:cNvGrpSpPr/>
          <p:nvPr/>
        </p:nvGrpSpPr>
        <p:grpSpPr>
          <a:xfrm>
            <a:off x="5868144" y="3645024"/>
            <a:ext cx="1772861" cy="792087"/>
            <a:chOff x="1454565" y="1967748"/>
            <a:chExt cx="1772861" cy="792087"/>
          </a:xfrm>
        </p:grpSpPr>
        <p:cxnSp>
          <p:nvCxnSpPr>
            <p:cNvPr id="43" name="Connecteur droit avec flèche 42"/>
            <p:cNvCxnSpPr/>
            <p:nvPr/>
          </p:nvCxnSpPr>
          <p:spPr>
            <a:xfrm>
              <a:off x="1457049" y="2069580"/>
              <a:ext cx="1173219" cy="690255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rot="10800000" flipV="1">
              <a:off x="2732103" y="2285605"/>
              <a:ext cx="495323" cy="47423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rot="10800000">
              <a:off x="1454565" y="1967748"/>
              <a:ext cx="1749283" cy="165107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144016" y="4494599"/>
            <a:ext cx="3203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Nevatia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&amp; Binford’72</a:t>
            </a:r>
          </a:p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Fischler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Elschlager’73</a:t>
            </a:r>
          </a:p>
          <a:p>
            <a:r>
              <a:rPr lang="en-US" altLang="ko-KR" sz="2000" dirty="0" smtClean="0">
                <a:latin typeface="Calibri" pitchFamily="34" charset="0"/>
                <a:cs typeface="Calibri" pitchFamily="34" charset="0"/>
              </a:rPr>
              <a:t>Berg, Berg, &amp; Malik’05</a:t>
            </a:r>
          </a:p>
          <a:p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Leordeanu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&amp;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Hebert’05</a:t>
            </a:r>
          </a:p>
          <a:p>
            <a:r>
              <a:rPr lang="en-US" altLang="ko-KR" sz="2000" dirty="0" err="1" smtClean="0">
                <a:latin typeface="Calibri" pitchFamily="34" charset="0"/>
                <a:cs typeface="Calibri" pitchFamily="34" charset="0"/>
              </a:rPr>
              <a:t>Cour</a:t>
            </a:r>
            <a:r>
              <a:rPr lang="en-US" altLang="ko-KR" sz="2000" dirty="0" smtClean="0">
                <a:latin typeface="Calibri" pitchFamily="34" charset="0"/>
                <a:cs typeface="Calibri" pitchFamily="34" charset="0"/>
              </a:rPr>
              <a:t> &amp; Shi’08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Kim &amp; Grauman’10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Etc.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Engineers carefully segment the work into small tasks that do not require any knowledge about the environment of the robot</a:t>
            </a:r>
            <a:endParaRPr lang="fr-FR" sz="2800" dirty="0"/>
          </a:p>
        </p:txBody>
      </p:sp>
      <p:pic>
        <p:nvPicPr>
          <p:cNvPr id="18434" name="Picture 2" descr="http://graphics8.nytimes.com/images/2012/08/19/business/JP-ROBOT-1/JP-ROBOT-1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21202"/>
            <a:ext cx="759003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88024" y="548680"/>
            <a:ext cx="3600400" cy="576064"/>
          </a:xfrm>
        </p:spPr>
        <p:txBody>
          <a:bodyPr>
            <a:noAutofit/>
          </a:bodyPr>
          <a:lstStyle/>
          <a:p>
            <a:r>
              <a:rPr lang="en-US" sz="3600" dirty="0" smtClean="0"/>
              <a:t>Graph Matching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959332" y="620688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9E6004"/>
                </a:solidFill>
              </a:rPr>
              <a:t>VS</a:t>
            </a:r>
            <a:endParaRPr lang="en-US" sz="2800" b="1" i="1" dirty="0">
              <a:solidFill>
                <a:srgbClr val="9E6004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96" t="4796" r="1596" b="4796"/>
          <a:stretch>
            <a:fillRect/>
          </a:stretch>
        </p:blipFill>
        <p:spPr bwMode="auto">
          <a:xfrm>
            <a:off x="4932040" y="1412776"/>
            <a:ext cx="3831544" cy="118332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28575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67544" y="548680"/>
            <a:ext cx="3295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Spatial Pyramids</a:t>
            </a:r>
            <a:endParaRPr 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35496" y="3140968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Approximate Feature Matching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Does not take into account pair-wise relationship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Require quantization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Low Computational Coast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644008" y="3140968"/>
            <a:ext cx="4499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Graph Matching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Take into account pair-wise relationship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Does not require quantization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High Computational Coast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6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So, how does it perform in real life?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Graph-Matching keeps more information, </a:t>
            </a:r>
            <a:r>
              <a:rPr lang="en-US" sz="2800" i="1" dirty="0" smtClean="0"/>
              <a:t>but </a:t>
            </a:r>
            <a:r>
              <a:rPr lang="en-US" sz="2800" dirty="0" smtClean="0"/>
              <a:t>is much slower…</a:t>
            </a:r>
          </a:p>
          <a:p>
            <a:r>
              <a:rPr lang="en-US" sz="2800" dirty="0" smtClean="0"/>
              <a:t>In addition, it appears to perform much worse than SPM kernel.</a:t>
            </a:r>
            <a:endParaRPr lang="en-US" sz="2800" dirty="0"/>
          </a:p>
        </p:txBody>
      </p:sp>
      <p:graphicFrame>
        <p:nvGraphicFramePr>
          <p:cNvPr id="4" name="Espace réservé du contenu 4"/>
          <p:cNvGraphicFramePr>
            <a:graphicFrameLocks/>
          </p:cNvGraphicFramePr>
          <p:nvPr/>
        </p:nvGraphicFramePr>
        <p:xfrm>
          <a:off x="395536" y="34290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4760"/>
                <a:gridCol w="447484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Caltech</a:t>
                      </a:r>
                      <a:r>
                        <a:rPr lang="en-US" baseline="0" dirty="0" smtClean="0"/>
                        <a:t> 101 (%)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Graph Matching Based Methods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examples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Berg Matching [CVPR 2005]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GBVote</a:t>
                      </a:r>
                      <a:r>
                        <a:rPr lang="en-US" dirty="0" smtClean="0"/>
                        <a:t> [Berg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phD</a:t>
                      </a:r>
                      <a:r>
                        <a:rPr lang="en-US" baseline="0" dirty="0" smtClean="0"/>
                        <a:t> thesis]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Kim et </a:t>
                      </a:r>
                      <a:r>
                        <a:rPr lang="en-US" dirty="0" err="1" smtClean="0"/>
                        <a:t>Graumann</a:t>
                      </a:r>
                      <a:r>
                        <a:rPr lang="en-US" dirty="0" smtClean="0"/>
                        <a:t> [CVPR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Spatial</a:t>
                      </a:r>
                      <a:r>
                        <a:rPr lang="en-US" baseline="0" dirty="0" smtClean="0"/>
                        <a:t> Pyramid</a:t>
                      </a:r>
                      <a:r>
                        <a:rPr lang="en-US" dirty="0" smtClean="0"/>
                        <a:t> Methods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Boureau</a:t>
                      </a:r>
                      <a:r>
                        <a:rPr lang="en-US" dirty="0" smtClean="0"/>
                        <a:t> et al. [CVPR10]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69.0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Yang et al.[ICCV09]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73.3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Connecteur droit 5"/>
          <p:cNvCxnSpPr/>
          <p:nvPr/>
        </p:nvCxnSpPr>
        <p:spPr>
          <a:xfrm>
            <a:off x="395536" y="5301208"/>
            <a:ext cx="820891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1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88024" y="548680"/>
            <a:ext cx="3600400" cy="576064"/>
          </a:xfrm>
        </p:spPr>
        <p:txBody>
          <a:bodyPr>
            <a:noAutofit/>
          </a:bodyPr>
          <a:lstStyle/>
          <a:p>
            <a:r>
              <a:rPr lang="en-US" sz="3600" dirty="0" smtClean="0"/>
              <a:t>Graph Matching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959332" y="620688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9E6004"/>
                </a:solidFill>
              </a:rPr>
              <a:t>VS</a:t>
            </a:r>
            <a:endParaRPr lang="en-US" sz="2800" b="1" i="1" dirty="0">
              <a:solidFill>
                <a:srgbClr val="9E6004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96" t="4796" r="1596" b="4796"/>
          <a:stretch>
            <a:fillRect/>
          </a:stretch>
        </p:blipFill>
        <p:spPr bwMode="auto">
          <a:xfrm>
            <a:off x="4932040" y="1412776"/>
            <a:ext cx="3831544" cy="118332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28575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67544" y="548680"/>
            <a:ext cx="3295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Spatial Pyramids</a:t>
            </a:r>
            <a:endParaRPr 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192" y="3140968"/>
            <a:ext cx="24655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Dense Features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SVM classifier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Fast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73109"/>
                </a:solidFill>
              </a:rPr>
              <a:t>No pair-wise </a:t>
            </a:r>
          </a:p>
          <a:p>
            <a:r>
              <a:rPr lang="en-US" sz="2400" dirty="0" smtClean="0">
                <a:solidFill>
                  <a:srgbClr val="F73109"/>
                </a:solidFill>
              </a:rPr>
              <a:t>Information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State-of the-Art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performance</a:t>
            </a:r>
          </a:p>
          <a:p>
            <a:endParaRPr lang="en-US" sz="2400" dirty="0">
              <a:solidFill>
                <a:srgbClr val="F7310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73109"/>
                </a:solidFill>
              </a:rPr>
              <a:t>Sparse Features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73109"/>
                </a:solidFill>
              </a:rPr>
              <a:t>NN Classifier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73109"/>
                </a:solidFill>
              </a:rPr>
              <a:t>Slow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Use  pair-wise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Information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73109"/>
                </a:solidFill>
              </a:rPr>
              <a:t>Lower performance</a:t>
            </a:r>
            <a:endParaRPr lang="en-US" sz="2400" dirty="0" smtClean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F73109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80928"/>
            <a:ext cx="2232248" cy="16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293096"/>
            <a:ext cx="1806327" cy="126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852936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 34" descr="voitur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5573832"/>
            <a:ext cx="4267796" cy="1095528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7452320" y="3501008"/>
            <a:ext cx="720081" cy="720080"/>
            <a:chOff x="7675270" y="3610252"/>
            <a:chExt cx="932485" cy="990157"/>
          </a:xfrm>
        </p:grpSpPr>
        <p:cxnSp>
          <p:nvCxnSpPr>
            <p:cNvPr id="18" name="Connecteur en arc 17"/>
            <p:cNvCxnSpPr/>
            <p:nvPr/>
          </p:nvCxnSpPr>
          <p:spPr>
            <a:xfrm flipV="1">
              <a:off x="7812360" y="3610252"/>
              <a:ext cx="288032" cy="862864"/>
            </a:xfrm>
            <a:prstGeom prst="curvedConnector3">
              <a:avLst>
                <a:gd name="adj1" fmla="val 228143"/>
              </a:avLst>
            </a:prstGeom>
            <a:ln w="5715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en arc 25"/>
            <p:cNvCxnSpPr/>
            <p:nvPr/>
          </p:nvCxnSpPr>
          <p:spPr>
            <a:xfrm rot="5400000" flipH="1" flipV="1">
              <a:off x="8022956" y="4015609"/>
              <a:ext cx="237114" cy="932485"/>
            </a:xfrm>
            <a:prstGeom prst="curvedConnector3">
              <a:avLst>
                <a:gd name="adj1" fmla="val -217514"/>
              </a:avLst>
            </a:prstGeom>
            <a:ln w="5715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88024" y="548680"/>
            <a:ext cx="3600400" cy="576064"/>
          </a:xfrm>
        </p:spPr>
        <p:txBody>
          <a:bodyPr>
            <a:noAutofit/>
          </a:bodyPr>
          <a:lstStyle/>
          <a:p>
            <a:r>
              <a:rPr lang="en-US" sz="3600" dirty="0" smtClean="0"/>
              <a:t>Our Approach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28575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67544" y="548680"/>
            <a:ext cx="3295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Spatial Pyramids</a:t>
            </a:r>
            <a:endParaRPr 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192" y="3068960"/>
            <a:ext cx="24655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Dense Features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SVM classifier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Fast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73109"/>
                </a:solidFill>
              </a:rPr>
              <a:t>No pair-wise </a:t>
            </a:r>
          </a:p>
          <a:p>
            <a:r>
              <a:rPr lang="en-US" sz="2400" dirty="0" smtClean="0">
                <a:solidFill>
                  <a:srgbClr val="F73109"/>
                </a:solidFill>
              </a:rPr>
              <a:t>Information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State-of the-Art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performance</a:t>
            </a:r>
          </a:p>
          <a:p>
            <a:endParaRPr lang="en-US" sz="2400" dirty="0">
              <a:solidFill>
                <a:srgbClr val="F7310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88224" y="2996952"/>
            <a:ext cx="2555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As Dense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SVM Classifier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99707"/>
                </a:solidFill>
              </a:rPr>
              <a:t>Fast enough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Use  pair-wise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Information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State-of-the-art performance</a:t>
            </a:r>
          </a:p>
          <a:p>
            <a:endParaRPr lang="en-US" sz="2400" dirty="0">
              <a:solidFill>
                <a:srgbClr val="F73109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21144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149080"/>
            <a:ext cx="2012454" cy="140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2852936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 34" descr="voi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5573832"/>
            <a:ext cx="4267796" cy="109552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7412" y="1052736"/>
            <a:ext cx="4539084" cy="166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959332" y="620688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9E6004"/>
                </a:solidFill>
              </a:rPr>
              <a:t>VS</a:t>
            </a:r>
            <a:endParaRPr lang="en-US" sz="2800" b="1" i="1" dirty="0">
              <a:solidFill>
                <a:srgbClr val="9E6004"/>
              </a:solidFill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2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5976664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 of our method</a:t>
            </a:r>
            <a:endParaRPr lang="en-US" dirty="0"/>
          </a:p>
        </p:txBody>
      </p:sp>
      <p:pic>
        <p:nvPicPr>
          <p:cNvPr id="8" name="Image 7" descr="ker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2652" y="3523828"/>
            <a:ext cx="3217540" cy="32175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326060"/>
            <a:ext cx="2808312" cy="203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gril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017" y="2415856"/>
            <a:ext cx="2739798" cy="1901221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052736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gril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3402" y="1064041"/>
            <a:ext cx="2696259" cy="185006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39002" y="4509120"/>
            <a:ext cx="15488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 smtClean="0"/>
              <a:t>K=</a:t>
            </a:r>
            <a:endParaRPr lang="fr-FR" sz="8000" dirty="0"/>
          </a:p>
        </p:txBody>
      </p:sp>
      <p:sp>
        <p:nvSpPr>
          <p:cNvPr id="16" name="Ellipse 15"/>
          <p:cNvSpPr/>
          <p:nvPr/>
        </p:nvSpPr>
        <p:spPr>
          <a:xfrm>
            <a:off x="3635896" y="364502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2915816" y="3573016"/>
            <a:ext cx="216025" cy="1966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779913" y="2996952"/>
            <a:ext cx="288031" cy="5760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e 53"/>
          <p:cNvGrpSpPr/>
          <p:nvPr/>
        </p:nvGrpSpPr>
        <p:grpSpPr>
          <a:xfrm>
            <a:off x="611560" y="1412776"/>
            <a:ext cx="5760640" cy="2281436"/>
            <a:chOff x="1619672" y="1772816"/>
            <a:chExt cx="5112568" cy="1728192"/>
          </a:xfrm>
        </p:grpSpPr>
        <p:grpSp>
          <p:nvGrpSpPr>
            <p:cNvPr id="52" name="Groupe 51"/>
            <p:cNvGrpSpPr/>
            <p:nvPr/>
          </p:nvGrpSpPr>
          <p:grpSpPr>
            <a:xfrm>
              <a:off x="1619672" y="1772816"/>
              <a:ext cx="5112568" cy="1728192"/>
              <a:chOff x="1619672" y="1772816"/>
              <a:chExt cx="5112568" cy="1728192"/>
            </a:xfrm>
          </p:grpSpPr>
          <p:cxnSp>
            <p:nvCxnSpPr>
              <p:cNvPr id="35" name="Connecteur en arc 30"/>
              <p:cNvCxnSpPr/>
              <p:nvPr/>
            </p:nvCxnSpPr>
            <p:spPr>
              <a:xfrm flipV="1">
                <a:off x="2051720" y="2204864"/>
                <a:ext cx="3168352" cy="93610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en arc 30"/>
              <p:cNvCxnSpPr/>
              <p:nvPr/>
            </p:nvCxnSpPr>
            <p:spPr>
              <a:xfrm flipV="1">
                <a:off x="2195736" y="2348880"/>
                <a:ext cx="3168352" cy="93610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en arc 30"/>
              <p:cNvCxnSpPr/>
              <p:nvPr/>
            </p:nvCxnSpPr>
            <p:spPr>
              <a:xfrm flipV="1">
                <a:off x="1619672" y="2276872"/>
                <a:ext cx="3168352" cy="936104"/>
              </a:xfrm>
              <a:prstGeom prst="curvedConnector3">
                <a:avLst>
                  <a:gd name="adj1" fmla="val 43878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en arc 30"/>
              <p:cNvCxnSpPr/>
              <p:nvPr/>
            </p:nvCxnSpPr>
            <p:spPr>
              <a:xfrm flipV="1">
                <a:off x="1619672" y="2348880"/>
                <a:ext cx="3168352" cy="93610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en arc 30"/>
              <p:cNvCxnSpPr/>
              <p:nvPr/>
            </p:nvCxnSpPr>
            <p:spPr>
              <a:xfrm flipV="1">
                <a:off x="1763688" y="2420888"/>
                <a:ext cx="3168352" cy="93610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en arc 30"/>
              <p:cNvCxnSpPr/>
              <p:nvPr/>
            </p:nvCxnSpPr>
            <p:spPr>
              <a:xfrm flipV="1">
                <a:off x="1763688" y="2132856"/>
                <a:ext cx="3168352" cy="93610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en arc 30"/>
              <p:cNvCxnSpPr/>
              <p:nvPr/>
            </p:nvCxnSpPr>
            <p:spPr>
              <a:xfrm flipV="1">
                <a:off x="2195736" y="2492896"/>
                <a:ext cx="3312368" cy="936104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en arc 30"/>
              <p:cNvCxnSpPr/>
              <p:nvPr/>
            </p:nvCxnSpPr>
            <p:spPr>
              <a:xfrm flipV="1">
                <a:off x="2339752" y="1772816"/>
                <a:ext cx="3456384" cy="936104"/>
              </a:xfrm>
              <a:prstGeom prst="curvedConnector3">
                <a:avLst>
                  <a:gd name="adj1" fmla="val 21540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en arc 30"/>
              <p:cNvCxnSpPr/>
              <p:nvPr/>
            </p:nvCxnSpPr>
            <p:spPr>
              <a:xfrm flipV="1">
                <a:off x="2915816" y="2492896"/>
                <a:ext cx="3816424" cy="1008112"/>
              </a:xfrm>
              <a:prstGeom prst="curvedConnector3">
                <a:avLst>
                  <a:gd name="adj1" fmla="val 35116"/>
                </a:avLst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Connecteur en arc 30"/>
            <p:cNvCxnSpPr/>
            <p:nvPr/>
          </p:nvCxnSpPr>
          <p:spPr>
            <a:xfrm flipV="1">
              <a:off x="1907704" y="1988840"/>
              <a:ext cx="3456384" cy="936104"/>
            </a:xfrm>
            <a:prstGeom prst="curvedConnector3">
              <a:avLst>
                <a:gd name="adj1" fmla="val 21540"/>
              </a:avLst>
            </a:prstGeom>
            <a:ln w="190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ZoneTexte 57"/>
          <p:cNvSpPr txBox="1"/>
          <p:nvPr/>
        </p:nvSpPr>
        <p:spPr>
          <a:xfrm>
            <a:off x="179512" y="2060848"/>
            <a:ext cx="94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i</a:t>
            </a:r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>
            <a:off x="6444208" y="1484784"/>
            <a:ext cx="93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j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>
            <a:off x="4860032" y="2924944"/>
            <a:ext cx="1768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K(</a:t>
            </a:r>
            <a:r>
              <a:rPr lang="fr-FR" sz="2800" dirty="0" err="1" smtClean="0"/>
              <a:t>Im</a:t>
            </a:r>
            <a:r>
              <a:rPr lang="fr-FR" sz="2800" baseline="-25000" dirty="0" err="1" smtClean="0"/>
              <a:t>i</a:t>
            </a:r>
            <a:r>
              <a:rPr lang="fr-FR" sz="2800" dirty="0" err="1" smtClean="0"/>
              <a:t>,Im</a:t>
            </a:r>
            <a:r>
              <a:rPr lang="fr-FR" sz="2800" baseline="-25000" dirty="0" err="1" smtClean="0"/>
              <a:t>j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cxnSp>
        <p:nvCxnSpPr>
          <p:cNvPr id="61" name="Connecteur droit avec flèche 60"/>
          <p:cNvCxnSpPr/>
          <p:nvPr/>
        </p:nvCxnSpPr>
        <p:spPr>
          <a:xfrm flipH="1">
            <a:off x="3779912" y="3356992"/>
            <a:ext cx="1368152" cy="265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space réservé du numéro de diapositive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67" name="ZoneTexte 66"/>
          <p:cNvSpPr txBox="1"/>
          <p:nvPr/>
        </p:nvSpPr>
        <p:spPr>
          <a:xfrm>
            <a:off x="6588224" y="2996952"/>
            <a:ext cx="2555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As Dense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SVM Classifier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99707"/>
                </a:solidFill>
              </a:rPr>
              <a:t>Fast enough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Use  pair-wise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Information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State-of-the-art performance</a:t>
            </a:r>
          </a:p>
          <a:p>
            <a:endParaRPr lang="en-US" sz="2400" dirty="0">
              <a:solidFill>
                <a:srgbClr val="F73109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91451" y="4870988"/>
            <a:ext cx="3528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Not Definite Positive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4322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8" grpId="0"/>
      <p:bldP spid="59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01005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9"/>
          <p:cNvGrpSpPr/>
          <p:nvPr/>
        </p:nvGrpSpPr>
        <p:grpSpPr>
          <a:xfrm>
            <a:off x="4067944" y="908720"/>
            <a:ext cx="1002197" cy="2062103"/>
            <a:chOff x="4067944" y="2951073"/>
            <a:chExt cx="1002197" cy="2062103"/>
          </a:xfrm>
        </p:grpSpPr>
        <p:sp>
          <p:nvSpPr>
            <p:cNvPr id="8" name="ZoneTexte 7"/>
            <p:cNvSpPr txBox="1"/>
            <p:nvPr/>
          </p:nvSpPr>
          <p:spPr>
            <a:xfrm>
              <a:off x="4067944" y="2951073"/>
              <a:ext cx="1002197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800" dirty="0" smtClean="0"/>
                <a:t>≈</a:t>
              </a:r>
              <a:endParaRPr lang="en-US" sz="128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342068" y="3019599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dirty="0" smtClean="0"/>
                <a:t>?</a:t>
              </a:r>
              <a:endParaRPr lang="fr-FR" sz="4400" dirty="0"/>
            </a:p>
          </p:txBody>
        </p:sp>
      </p:grpSp>
      <p:sp>
        <p:nvSpPr>
          <p:cNvPr id="11" name="Ellipse 10"/>
          <p:cNvSpPr/>
          <p:nvPr/>
        </p:nvSpPr>
        <p:spPr>
          <a:xfrm>
            <a:off x="3491880" y="1052736"/>
            <a:ext cx="504056" cy="504056"/>
          </a:xfrm>
          <a:prstGeom prst="ellipse">
            <a:avLst/>
          </a:prstGeom>
          <a:noFill/>
          <a:ln w="38100">
            <a:solidFill>
              <a:srgbClr val="F997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8100392" y="1052736"/>
            <a:ext cx="504056" cy="504056"/>
          </a:xfrm>
          <a:prstGeom prst="ellipse">
            <a:avLst/>
          </a:prstGeom>
          <a:noFill/>
          <a:ln w="38100">
            <a:solidFill>
              <a:srgbClr val="F997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en arc 13"/>
          <p:cNvCxnSpPr>
            <a:stCxn id="12" idx="1"/>
            <a:endCxn id="11" idx="7"/>
          </p:cNvCxnSpPr>
          <p:nvPr/>
        </p:nvCxnSpPr>
        <p:spPr>
          <a:xfrm rot="16200000" flipV="1">
            <a:off x="6048164" y="-999492"/>
            <a:ext cx="1588" cy="4252090"/>
          </a:xfrm>
          <a:prstGeom prst="curvedConnector3">
            <a:avLst>
              <a:gd name="adj1" fmla="val 41190819"/>
            </a:avLst>
          </a:prstGeom>
          <a:ln w="28575">
            <a:solidFill>
              <a:srgbClr val="F9970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3960440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flo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1008"/>
            <a:ext cx="6012160" cy="3277323"/>
          </a:xfrm>
          <a:prstGeom prst="rect">
            <a:avLst/>
          </a:prstGeom>
        </p:spPr>
      </p:pic>
      <p:sp>
        <p:nvSpPr>
          <p:cNvPr id="48" name="Flèche vers le bas 47"/>
          <p:cNvSpPr/>
          <p:nvPr/>
        </p:nvSpPr>
        <p:spPr>
          <a:xfrm rot="16200000">
            <a:off x="4175956" y="5337212"/>
            <a:ext cx="720080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èche vers le bas 46"/>
          <p:cNvSpPr/>
          <p:nvPr/>
        </p:nvSpPr>
        <p:spPr>
          <a:xfrm>
            <a:off x="1835696" y="3068960"/>
            <a:ext cx="720080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8100392" y="4293096"/>
            <a:ext cx="504056" cy="504056"/>
          </a:xfrm>
          <a:prstGeom prst="ellipse">
            <a:avLst/>
          </a:prstGeom>
          <a:noFill/>
          <a:ln w="38100">
            <a:solidFill>
              <a:srgbClr val="F9970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en arc 49"/>
          <p:cNvCxnSpPr>
            <a:stCxn id="49" idx="2"/>
            <a:endCxn id="12" idx="2"/>
          </p:cNvCxnSpPr>
          <p:nvPr/>
        </p:nvCxnSpPr>
        <p:spPr>
          <a:xfrm rot="10800000">
            <a:off x="8100392" y="1304764"/>
            <a:ext cx="1588" cy="3240360"/>
          </a:xfrm>
          <a:prstGeom prst="curvedConnector3">
            <a:avLst>
              <a:gd name="adj1" fmla="val 23254226"/>
            </a:avLst>
          </a:prstGeom>
          <a:ln w="28575">
            <a:solidFill>
              <a:srgbClr val="F9970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1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8" grpId="0" animBg="1"/>
      <p:bldP spid="47" grpId="0" animBg="1"/>
      <p:bldP spid="4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01005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3960440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gner un rectangle avec un coin du même côté 16"/>
          <p:cNvSpPr/>
          <p:nvPr/>
        </p:nvSpPr>
        <p:spPr>
          <a:xfrm>
            <a:off x="3635896" y="116632"/>
            <a:ext cx="1872208" cy="2304256"/>
          </a:xfrm>
          <a:prstGeom prst="snip2SameRec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Similarity</a:t>
            </a:r>
            <a:endParaRPr lang="en-US" sz="2800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2" name="Groupe 9"/>
          <p:cNvGrpSpPr/>
          <p:nvPr/>
        </p:nvGrpSpPr>
        <p:grpSpPr>
          <a:xfrm>
            <a:off x="4067944" y="908720"/>
            <a:ext cx="1002197" cy="2062103"/>
            <a:chOff x="4067944" y="2951073"/>
            <a:chExt cx="1002197" cy="2062103"/>
          </a:xfrm>
        </p:grpSpPr>
        <p:sp>
          <p:nvSpPr>
            <p:cNvPr id="9" name="ZoneTexte 8"/>
            <p:cNvSpPr txBox="1"/>
            <p:nvPr/>
          </p:nvSpPr>
          <p:spPr>
            <a:xfrm>
              <a:off x="4342068" y="3019599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dirty="0" smtClean="0"/>
                <a:t>?</a:t>
              </a:r>
              <a:endParaRPr lang="fr-FR" sz="44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067944" y="2951073"/>
              <a:ext cx="1002197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800" dirty="0" smtClean="0"/>
                <a:t>≈</a:t>
              </a:r>
              <a:endParaRPr lang="en-US" sz="12800" dirty="0"/>
            </a:p>
          </p:txBody>
        </p:sp>
      </p:grpSp>
      <p:sp>
        <p:nvSpPr>
          <p:cNvPr id="18" name="Rogner un rectangle avec un coin du même côté 17"/>
          <p:cNvSpPr/>
          <p:nvPr/>
        </p:nvSpPr>
        <p:spPr>
          <a:xfrm>
            <a:off x="7380312" y="70340"/>
            <a:ext cx="1682652" cy="5085184"/>
          </a:xfrm>
          <a:prstGeom prst="snip2SameRec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Sum of Local Similarities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19" name="Groupe 18"/>
          <p:cNvGrpSpPr/>
          <p:nvPr/>
        </p:nvGrpSpPr>
        <p:grpSpPr>
          <a:xfrm>
            <a:off x="8100392" y="1052736"/>
            <a:ext cx="504056" cy="3744416"/>
            <a:chOff x="8100392" y="1052736"/>
            <a:chExt cx="504056" cy="3744416"/>
          </a:xfrm>
        </p:grpSpPr>
        <p:sp>
          <p:nvSpPr>
            <p:cNvPr id="12" name="Ellipse 11"/>
            <p:cNvSpPr/>
            <p:nvPr/>
          </p:nvSpPr>
          <p:spPr>
            <a:xfrm>
              <a:off x="8100392" y="1052736"/>
              <a:ext cx="504056" cy="504056"/>
            </a:xfrm>
            <a:prstGeom prst="ellipse">
              <a:avLst/>
            </a:prstGeom>
            <a:noFill/>
            <a:ln w="38100">
              <a:solidFill>
                <a:srgbClr val="F9970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8100392" y="4293096"/>
              <a:ext cx="504056" cy="504056"/>
            </a:xfrm>
            <a:prstGeom prst="ellipse">
              <a:avLst/>
            </a:prstGeom>
            <a:noFill/>
            <a:ln w="38100">
              <a:solidFill>
                <a:srgbClr val="F9970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Connecteur en arc 49"/>
            <p:cNvCxnSpPr>
              <a:stCxn id="49" idx="2"/>
              <a:endCxn id="12" idx="2"/>
            </p:cNvCxnSpPr>
            <p:nvPr/>
          </p:nvCxnSpPr>
          <p:spPr>
            <a:xfrm rot="10800000">
              <a:off x="8100392" y="1304764"/>
              <a:ext cx="1588" cy="3240360"/>
            </a:xfrm>
            <a:prstGeom prst="curvedConnector3">
              <a:avLst>
                <a:gd name="adj1" fmla="val 23254226"/>
              </a:avLst>
            </a:prstGeom>
            <a:ln w="28575">
              <a:solidFill>
                <a:srgbClr val="F99707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 descr="flo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01008"/>
            <a:ext cx="6012160" cy="3277323"/>
          </a:xfrm>
          <a:prstGeom prst="rect">
            <a:avLst/>
          </a:prstGeom>
        </p:spPr>
      </p:pic>
      <p:sp>
        <p:nvSpPr>
          <p:cNvPr id="20" name="Rogner un rectangle avec un coin du même côté 19"/>
          <p:cNvSpPr/>
          <p:nvPr/>
        </p:nvSpPr>
        <p:spPr>
          <a:xfrm>
            <a:off x="179512" y="2852936"/>
            <a:ext cx="4104456" cy="3888432"/>
          </a:xfrm>
          <a:prstGeom prst="snip2SameRec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Deformation Smoothness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644008" y="2924944"/>
            <a:ext cx="2232248" cy="1224136"/>
          </a:xfrm>
          <a:prstGeom prst="rec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Maximized over all possible deformations</a:t>
            </a:r>
            <a:endParaRPr lang="en-US" sz="2000" dirty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9" name="Groupe 118"/>
          <p:cNvGrpSpPr/>
          <p:nvPr/>
        </p:nvGrpSpPr>
        <p:grpSpPr>
          <a:xfrm>
            <a:off x="5220072" y="2060848"/>
            <a:ext cx="1440160" cy="1440160"/>
            <a:chOff x="5220072" y="2924944"/>
            <a:chExt cx="1440160" cy="1440160"/>
          </a:xfrm>
        </p:grpSpPr>
        <p:sp>
          <p:nvSpPr>
            <p:cNvPr id="7" name="Ellipse 6"/>
            <p:cNvSpPr/>
            <p:nvPr/>
          </p:nvSpPr>
          <p:spPr>
            <a:xfrm>
              <a:off x="5796136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5508104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6084168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5220072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372200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5796136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508104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084168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220072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6372200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796136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5508104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084168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5220072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372200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796136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508104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6084168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220072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6372200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796136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508104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084168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220072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372200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5940152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652120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228184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5364088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516216" y="364502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940152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5652120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228184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364088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6516216" y="393305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5940152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5652120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>
              <a:off x="6228184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5364088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6516216" y="335699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5940152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652120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6228184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5364088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6516216" y="306896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5940152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5652120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228184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5364088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6516216" y="422108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5796136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5508104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6084168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5220072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6372200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5796136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5508104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6084168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5220072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372200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5796136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5508104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6084168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5220072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/>
            <p:cNvSpPr/>
            <p:nvPr/>
          </p:nvSpPr>
          <p:spPr>
            <a:xfrm>
              <a:off x="6372200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/>
            <p:cNvSpPr/>
            <p:nvPr/>
          </p:nvSpPr>
          <p:spPr>
            <a:xfrm>
              <a:off x="5796136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5508104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/>
            <p:cNvSpPr/>
            <p:nvPr/>
          </p:nvSpPr>
          <p:spPr>
            <a:xfrm>
              <a:off x="6084168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5220072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6372200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5796136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/>
            <p:cNvSpPr/>
            <p:nvPr/>
          </p:nvSpPr>
          <p:spPr>
            <a:xfrm>
              <a:off x="5508104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6084168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/>
            <p:cNvSpPr/>
            <p:nvPr/>
          </p:nvSpPr>
          <p:spPr>
            <a:xfrm>
              <a:off x="5220072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/>
            <p:cNvSpPr/>
            <p:nvPr/>
          </p:nvSpPr>
          <p:spPr>
            <a:xfrm>
              <a:off x="6372200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/>
            <p:cNvSpPr/>
            <p:nvPr/>
          </p:nvSpPr>
          <p:spPr>
            <a:xfrm>
              <a:off x="5940152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/>
            <p:cNvSpPr/>
            <p:nvPr/>
          </p:nvSpPr>
          <p:spPr>
            <a:xfrm>
              <a:off x="5652120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/>
            <p:cNvSpPr/>
            <p:nvPr/>
          </p:nvSpPr>
          <p:spPr>
            <a:xfrm>
              <a:off x="6228184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/>
            <p:cNvSpPr/>
            <p:nvPr/>
          </p:nvSpPr>
          <p:spPr>
            <a:xfrm>
              <a:off x="5364088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/>
            <p:cNvSpPr/>
            <p:nvPr/>
          </p:nvSpPr>
          <p:spPr>
            <a:xfrm>
              <a:off x="6516216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5940152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5652120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6228184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5364088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6516216" y="3789040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5940152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652120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6228184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5364088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6516216" y="321297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5940152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5652120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6228184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5364088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6516216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5940152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5652120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6228184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5364088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6516216" y="4077072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3" name="Forme 32"/>
          <p:cNvCxnSpPr>
            <a:stCxn id="6" idx="5"/>
          </p:cNvCxnSpPr>
          <p:nvPr/>
        </p:nvCxnSpPr>
        <p:spPr>
          <a:xfrm rot="16200000" flipH="1">
            <a:off x="2987824" y="938546"/>
            <a:ext cx="288032" cy="4218646"/>
          </a:xfrm>
          <a:prstGeom prst="curvedConnector3">
            <a:avLst>
              <a:gd name="adj1" fmla="val 186689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e 34"/>
          <p:cNvCxnSpPr>
            <a:stCxn id="6" idx="7"/>
          </p:cNvCxnSpPr>
          <p:nvPr/>
        </p:nvCxnSpPr>
        <p:spPr>
          <a:xfrm rot="5400000" flipH="1" flipV="1">
            <a:off x="3419872" y="116632"/>
            <a:ext cx="288032" cy="5082742"/>
          </a:xfrm>
          <a:prstGeom prst="curvedConnector3">
            <a:avLst>
              <a:gd name="adj1" fmla="val 186689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Forme 34"/>
          <p:cNvCxnSpPr>
            <a:stCxn id="6" idx="6"/>
          </p:cNvCxnSpPr>
          <p:nvPr/>
        </p:nvCxnSpPr>
        <p:spPr>
          <a:xfrm flipV="1">
            <a:off x="1043608" y="2782516"/>
            <a:ext cx="4752528" cy="70420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space réservé du numéro de diapositive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118" name="ZoneTexte 117"/>
          <p:cNvSpPr txBox="1"/>
          <p:nvPr/>
        </p:nvSpPr>
        <p:spPr>
          <a:xfrm>
            <a:off x="611560" y="4437112"/>
            <a:ext cx="789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our case: we allow each point to match to a 11x11 grid in the other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Unary term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58011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22007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Forme 34"/>
          <p:cNvCxnSpPr>
            <a:stCxn id="6" idx="0"/>
            <a:endCxn id="22" idx="0"/>
          </p:cNvCxnSpPr>
          <p:nvPr/>
        </p:nvCxnSpPr>
        <p:spPr>
          <a:xfrm rot="16200000" flipH="1">
            <a:off x="3095836" y="656692"/>
            <a:ext cx="72008" cy="4320480"/>
          </a:xfrm>
          <a:prstGeom prst="curvedConnector3">
            <a:avLst>
              <a:gd name="adj1" fmla="val -1416747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orme 34"/>
          <p:cNvCxnSpPr>
            <a:stCxn id="6" idx="4"/>
            <a:endCxn id="7" idx="4"/>
          </p:cNvCxnSpPr>
          <p:nvPr/>
        </p:nvCxnSpPr>
        <p:spPr>
          <a:xfrm rot="16200000" flipH="1">
            <a:off x="3275856" y="620688"/>
            <a:ext cx="72008" cy="4680520"/>
          </a:xfrm>
          <a:prstGeom prst="curvedConnector3">
            <a:avLst>
              <a:gd name="adj1" fmla="val 1668371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6012160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Forme 34"/>
          <p:cNvCxnSpPr/>
          <p:nvPr/>
        </p:nvCxnSpPr>
        <p:spPr>
          <a:xfrm rot="16200000" flipH="1">
            <a:off x="3491881" y="260649"/>
            <a:ext cx="72008" cy="5112568"/>
          </a:xfrm>
          <a:prstGeom prst="curvedConnector3">
            <a:avLst>
              <a:gd name="adj1" fmla="val -1597662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1731963" y="4681538"/>
          <a:ext cx="54387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方程式" r:id="rId5" imgW="1650960" imgH="253800" progId="Equation.3">
                  <p:embed/>
                </p:oleObj>
              </mc:Choice>
              <mc:Fallback>
                <p:oleObj name="方程式" r:id="rId5" imgW="1650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1963" y="4681538"/>
                        <a:ext cx="5438775" cy="8747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3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5085184"/>
            <a:ext cx="5840646" cy="6480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5"/>
          <p:cNvSpPr/>
          <p:nvPr/>
        </p:nvSpPr>
        <p:spPr>
          <a:xfrm>
            <a:off x="899592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6"/>
          <p:cNvSpPr/>
          <p:nvPr/>
        </p:nvSpPr>
        <p:spPr>
          <a:xfrm>
            <a:off x="558011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21"/>
          <p:cNvSpPr/>
          <p:nvPr/>
        </p:nvSpPr>
        <p:spPr>
          <a:xfrm>
            <a:off x="522007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Forme 34"/>
          <p:cNvCxnSpPr>
            <a:stCxn id="8" idx="7"/>
            <a:endCxn id="10" idx="1"/>
          </p:cNvCxnSpPr>
          <p:nvPr/>
        </p:nvCxnSpPr>
        <p:spPr>
          <a:xfrm rot="16200000" flipH="1">
            <a:off x="3095836" y="728700"/>
            <a:ext cx="72008" cy="4218646"/>
          </a:xfrm>
          <a:prstGeom prst="curvedConnector3">
            <a:avLst>
              <a:gd name="adj1" fmla="val -1391177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35"/>
          <p:cNvSpPr/>
          <p:nvPr/>
        </p:nvSpPr>
        <p:spPr>
          <a:xfrm>
            <a:off x="1259632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Forme 34"/>
          <p:cNvCxnSpPr>
            <a:stCxn id="12" idx="7"/>
            <a:endCxn id="9" idx="1"/>
          </p:cNvCxnSpPr>
          <p:nvPr/>
        </p:nvCxnSpPr>
        <p:spPr>
          <a:xfrm rot="16200000" flipH="1">
            <a:off x="3455876" y="728700"/>
            <a:ext cx="72008" cy="4218646"/>
          </a:xfrm>
          <a:prstGeom prst="curvedConnector3">
            <a:avLst>
              <a:gd name="adj1" fmla="val 1913310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40"/>
          <p:cNvSpPr/>
          <p:nvPr/>
        </p:nvSpPr>
        <p:spPr>
          <a:xfrm>
            <a:off x="486003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2"/>
          <p:cNvSpPr/>
          <p:nvPr/>
        </p:nvSpPr>
        <p:spPr>
          <a:xfrm>
            <a:off x="6012160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23528" y="4294837"/>
            <a:ext cx="1568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cs typeface="Comic Sans MS"/>
              </a:rPr>
              <a:t>GOOD</a:t>
            </a:r>
            <a:endParaRPr lang="en-US" sz="3600" dirty="0">
              <a:solidFill>
                <a:srgbClr val="00B050"/>
              </a:solidFill>
              <a:cs typeface="Comic Sans M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44008" y="5157192"/>
            <a:ext cx="432048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15218" y="487134"/>
            <a:ext cx="3017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cs typeface="Comic Sans MS"/>
              </a:rPr>
              <a:t>Binary term</a:t>
            </a:r>
            <a:endParaRPr lang="en-US" sz="4000" dirty="0">
              <a:cs typeface="Comic Sans MS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60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Remote-Controlled Robot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" y="4497701"/>
            <a:ext cx="8954563" cy="1883627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048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0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5"/>
          <p:cNvSpPr/>
          <p:nvPr/>
        </p:nvSpPr>
        <p:spPr>
          <a:xfrm>
            <a:off x="899592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6"/>
          <p:cNvSpPr/>
          <p:nvPr/>
        </p:nvSpPr>
        <p:spPr>
          <a:xfrm>
            <a:off x="558011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21"/>
          <p:cNvSpPr/>
          <p:nvPr/>
        </p:nvSpPr>
        <p:spPr>
          <a:xfrm>
            <a:off x="522007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Forme 34"/>
          <p:cNvCxnSpPr>
            <a:stCxn id="8" idx="7"/>
            <a:endCxn id="10" idx="1"/>
          </p:cNvCxnSpPr>
          <p:nvPr/>
        </p:nvCxnSpPr>
        <p:spPr>
          <a:xfrm rot="16200000" flipH="1">
            <a:off x="3095836" y="728700"/>
            <a:ext cx="72008" cy="4218646"/>
          </a:xfrm>
          <a:prstGeom prst="curvedConnector3">
            <a:avLst>
              <a:gd name="adj1" fmla="val -1391177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35"/>
          <p:cNvSpPr/>
          <p:nvPr/>
        </p:nvSpPr>
        <p:spPr>
          <a:xfrm>
            <a:off x="1259632" y="27809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40"/>
          <p:cNvSpPr/>
          <p:nvPr/>
        </p:nvSpPr>
        <p:spPr>
          <a:xfrm>
            <a:off x="4860032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2"/>
          <p:cNvSpPr/>
          <p:nvPr/>
        </p:nvSpPr>
        <p:spPr>
          <a:xfrm>
            <a:off x="6012160" y="285293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Forme 34"/>
          <p:cNvCxnSpPr>
            <a:stCxn id="12" idx="7"/>
            <a:endCxn id="16" idx="1"/>
          </p:cNvCxnSpPr>
          <p:nvPr/>
        </p:nvCxnSpPr>
        <p:spPr>
          <a:xfrm rot="16200000" flipH="1">
            <a:off x="3671900" y="512676"/>
            <a:ext cx="72008" cy="4650694"/>
          </a:xfrm>
          <a:prstGeom prst="curvedConnector3">
            <a:avLst>
              <a:gd name="adj1" fmla="val -2435600"/>
            </a:avLst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060830" y="4293096"/>
            <a:ext cx="114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cs typeface="Comic Sans MS"/>
              </a:rPr>
              <a:t>BAD</a:t>
            </a:r>
            <a:endParaRPr lang="en-US" sz="3600" dirty="0">
              <a:solidFill>
                <a:srgbClr val="FFC000"/>
              </a:solidFill>
              <a:cs typeface="Comic Sans M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5085184"/>
            <a:ext cx="5840646" cy="6480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44008" y="5157192"/>
            <a:ext cx="432048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36096" y="491420"/>
            <a:ext cx="3017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cs typeface="Comic Sans MS"/>
              </a:rPr>
              <a:t>Binary term</a:t>
            </a:r>
            <a:endParaRPr lang="en-US" sz="4000" dirty="0">
              <a:cs typeface="Comic Sans MS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4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395536" y="476672"/>
            <a:ext cx="8504918" cy="4392488"/>
            <a:chOff x="395536" y="548680"/>
            <a:chExt cx="8504918" cy="43924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1340768"/>
              <a:ext cx="3900465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1340768"/>
              <a:ext cx="3963450" cy="3000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lipse 5"/>
            <p:cNvSpPr/>
            <p:nvPr/>
          </p:nvSpPr>
          <p:spPr>
            <a:xfrm>
              <a:off x="899592" y="285293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6"/>
            <p:cNvSpPr/>
            <p:nvPr/>
          </p:nvSpPr>
          <p:spPr>
            <a:xfrm>
              <a:off x="5580112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21"/>
            <p:cNvSpPr/>
            <p:nvPr/>
          </p:nvSpPr>
          <p:spPr>
            <a:xfrm>
              <a:off x="5220072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Forme 34"/>
            <p:cNvCxnSpPr>
              <a:stCxn id="8" idx="7"/>
              <a:endCxn id="10" idx="1"/>
            </p:cNvCxnSpPr>
            <p:nvPr/>
          </p:nvCxnSpPr>
          <p:spPr>
            <a:xfrm rot="16200000" flipH="1">
              <a:off x="3095836" y="800708"/>
              <a:ext cx="72008" cy="4218646"/>
            </a:xfrm>
            <a:prstGeom prst="curvedConnector3">
              <a:avLst>
                <a:gd name="adj1" fmla="val -1391177"/>
              </a:avLst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35"/>
            <p:cNvSpPr/>
            <p:nvPr/>
          </p:nvSpPr>
          <p:spPr>
            <a:xfrm>
              <a:off x="1259632" y="285293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40"/>
            <p:cNvSpPr/>
            <p:nvPr/>
          </p:nvSpPr>
          <p:spPr>
            <a:xfrm>
              <a:off x="4860032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Forme 34"/>
            <p:cNvCxnSpPr>
              <a:stCxn id="12" idx="7"/>
              <a:endCxn id="14" idx="2"/>
            </p:cNvCxnSpPr>
            <p:nvPr/>
          </p:nvCxnSpPr>
          <p:spPr>
            <a:xfrm rot="16200000" flipH="1">
              <a:off x="3059831" y="1196752"/>
              <a:ext cx="122925" cy="3477475"/>
            </a:xfrm>
            <a:prstGeom prst="curvedConnector4">
              <a:avLst>
                <a:gd name="adj1" fmla="val -185967"/>
                <a:gd name="adj2" fmla="val 50303"/>
              </a:avLst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2"/>
            <p:cNvSpPr/>
            <p:nvPr/>
          </p:nvSpPr>
          <p:spPr>
            <a:xfrm>
              <a:off x="6012160" y="2924944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444208" y="4294837"/>
              <a:ext cx="24562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cs typeface="Comic Sans MS"/>
                </a:rPr>
                <a:t>VERY BAD</a:t>
              </a:r>
              <a:endParaRPr lang="en-US" sz="3600" dirty="0">
                <a:solidFill>
                  <a:srgbClr val="FF0000"/>
                </a:solidFill>
                <a:cs typeface="Comic Sans M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4048" y="548680"/>
              <a:ext cx="3442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cs typeface="Comic Sans MS"/>
                </a:rPr>
                <a:t>Binary term II</a:t>
              </a:r>
              <a:endParaRPr lang="en-US" sz="4000" dirty="0">
                <a:cs typeface="Comic Sans MS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312094"/>
              </p:ext>
            </p:extLst>
          </p:nvPr>
        </p:nvGraphicFramePr>
        <p:xfrm>
          <a:off x="1231900" y="4838700"/>
          <a:ext cx="64103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方程式" r:id="rId5" imgW="2641320" imgH="711000" progId="Equation.3">
                  <p:embed/>
                </p:oleObj>
              </mc:Choice>
              <mc:Fallback>
                <p:oleObj name="方程式" r:id="rId5" imgW="26413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838700"/>
                        <a:ext cx="6410325" cy="17335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2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" y="548680"/>
            <a:ext cx="901134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+mn-lt"/>
                <a:cs typeface="Comic Sans MS"/>
              </a:rPr>
              <a:t>Optimization problem</a:t>
            </a:r>
            <a:endParaRPr lang="en-US" dirty="0">
              <a:latin typeface="+mn-lt"/>
              <a:cs typeface="Comic Sans M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44582"/>
              </p:ext>
            </p:extLst>
          </p:nvPr>
        </p:nvGraphicFramePr>
        <p:xfrm>
          <a:off x="557213" y="3017838"/>
          <a:ext cx="793908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方程式" r:id="rId3" imgW="3327120" imgH="355320" progId="Equation.3">
                  <p:embed/>
                </p:oleObj>
              </mc:Choice>
              <mc:Fallback>
                <p:oleObj name="方程式" r:id="rId3" imgW="3327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3017838"/>
                        <a:ext cx="7939087" cy="8588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4385" y="1916832"/>
            <a:ext cx="780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Comic Sans MS"/>
              </a:rPr>
              <a:t>Minimize with respect to the integer disparity vector d:</a:t>
            </a:r>
            <a:endParaRPr lang="en-US" sz="2400" dirty="0"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967" y="4407495"/>
            <a:ext cx="80023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Comic Sans MS"/>
              </a:rPr>
              <a:t>This is (in general) an NP-hard problem…</a:t>
            </a:r>
          </a:p>
          <a:p>
            <a:endParaRPr lang="en-US" sz="2400" dirty="0" smtClean="0">
              <a:cs typeface="Comic Sans MS"/>
            </a:endParaRPr>
          </a:p>
          <a:p>
            <a:r>
              <a:rPr lang="en-US" sz="2400" dirty="0">
                <a:cs typeface="Comic Sans MS"/>
              </a:rPr>
              <a:t> </a:t>
            </a:r>
            <a:r>
              <a:rPr lang="en-US" sz="2400" dirty="0" smtClean="0">
                <a:cs typeface="Comic Sans MS"/>
              </a:rPr>
              <a:t>   …because there is no natural ordering on the vectors d</a:t>
            </a:r>
          </a:p>
          <a:p>
            <a:endParaRPr lang="en-US" sz="2400" dirty="0"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Comic Sans MS"/>
              </a:rPr>
              <a:t>We give an efficient approximation algorithm</a:t>
            </a:r>
            <a:endParaRPr lang="en-US" sz="2400" dirty="0">
              <a:cs typeface="Comic Sans M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Move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35730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259632" y="3573016"/>
            <a:ext cx="216024" cy="216024"/>
          </a:xfrm>
          <a:prstGeom prst="ellipse">
            <a:avLst/>
          </a:prstGeom>
          <a:solidFill>
            <a:srgbClr val="F863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619672" y="3573016"/>
            <a:ext cx="216024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5292080" y="2492896"/>
            <a:ext cx="216024" cy="1368946"/>
            <a:chOff x="5292080" y="2492896"/>
            <a:chExt cx="216024" cy="1368946"/>
          </a:xfrm>
        </p:grpSpPr>
        <p:sp>
          <p:nvSpPr>
            <p:cNvPr id="14" name="Ellipse 13"/>
            <p:cNvSpPr/>
            <p:nvPr/>
          </p:nvSpPr>
          <p:spPr>
            <a:xfrm>
              <a:off x="5292080" y="3356992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292080" y="3645024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292080" y="278092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292080" y="2492896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Straight Arrow Connector 35"/>
            <p:cNvCxnSpPr>
              <a:stCxn id="17" idx="0"/>
              <a:endCxn id="15" idx="4"/>
            </p:cNvCxnSpPr>
            <p:nvPr/>
          </p:nvCxnSpPr>
          <p:spPr>
            <a:xfrm rot="16200000" flipH="1">
              <a:off x="4716016" y="3176972"/>
              <a:ext cx="1368152" cy="158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5652120" y="2780928"/>
            <a:ext cx="216024" cy="1376541"/>
            <a:chOff x="5652120" y="2780928"/>
            <a:chExt cx="216024" cy="1376541"/>
          </a:xfrm>
        </p:grpSpPr>
        <p:sp>
          <p:nvSpPr>
            <p:cNvPr id="21" name="Ellipse 20"/>
            <p:cNvSpPr/>
            <p:nvPr/>
          </p:nvSpPr>
          <p:spPr>
            <a:xfrm>
              <a:off x="5652120" y="3645024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652120" y="3933056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652120" y="3068960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652120" y="2780928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16200000" flipH="1">
              <a:off x="5074402" y="3472599"/>
              <a:ext cx="1368152" cy="158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6012160" y="2484507"/>
            <a:ext cx="216024" cy="1376541"/>
            <a:chOff x="6012160" y="2484507"/>
            <a:chExt cx="216024" cy="1376541"/>
          </a:xfrm>
        </p:grpSpPr>
        <p:sp>
          <p:nvSpPr>
            <p:cNvPr id="27" name="Ellipse 26"/>
            <p:cNvSpPr/>
            <p:nvPr/>
          </p:nvSpPr>
          <p:spPr>
            <a:xfrm>
              <a:off x="6012160" y="3068960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012160" y="3645024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012160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012160" y="2492896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16200000" flipH="1">
              <a:off x="5439338" y="3167789"/>
              <a:ext cx="1368152" cy="158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083980" y="3068960"/>
            <a:ext cx="5144204" cy="688444"/>
            <a:chOff x="1083980" y="3068960"/>
            <a:chExt cx="5144204" cy="688444"/>
          </a:xfrm>
        </p:grpSpPr>
        <p:sp>
          <p:nvSpPr>
            <p:cNvPr id="22" name="Ellipse 21"/>
            <p:cNvSpPr/>
            <p:nvPr/>
          </p:nvSpPr>
          <p:spPr>
            <a:xfrm>
              <a:off x="5292080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Forme 34"/>
            <p:cNvCxnSpPr>
              <a:stCxn id="6" idx="7"/>
              <a:endCxn id="22" idx="1"/>
            </p:cNvCxnSpPr>
            <p:nvPr/>
          </p:nvCxnSpPr>
          <p:spPr>
            <a:xfrm rot="5400000" flipH="1" flipV="1">
              <a:off x="2951820" y="1232756"/>
              <a:ext cx="504056" cy="4239736"/>
            </a:xfrm>
            <a:prstGeom prst="curvedConnector3">
              <a:avLst>
                <a:gd name="adj1" fmla="val 151628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/>
            <p:cNvSpPr/>
            <p:nvPr/>
          </p:nvSpPr>
          <p:spPr>
            <a:xfrm>
              <a:off x="5652120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012160" y="3356992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Forme 34"/>
            <p:cNvCxnSpPr>
              <a:stCxn id="18" idx="7"/>
              <a:endCxn id="19" idx="1"/>
            </p:cNvCxnSpPr>
            <p:nvPr/>
          </p:nvCxnSpPr>
          <p:spPr>
            <a:xfrm rot="5400000" flipH="1" flipV="1">
              <a:off x="3455876" y="1376772"/>
              <a:ext cx="216024" cy="4239736"/>
            </a:xfrm>
            <a:prstGeom prst="curvedConnector3">
              <a:avLst>
                <a:gd name="adj1" fmla="val 220466"/>
              </a:avLst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Forme 34"/>
            <p:cNvCxnSpPr>
              <a:stCxn id="26" idx="5"/>
              <a:endCxn id="29" idx="3"/>
            </p:cNvCxnSpPr>
            <p:nvPr/>
          </p:nvCxnSpPr>
          <p:spPr>
            <a:xfrm rot="5400000" flipH="1" flipV="1">
              <a:off x="3815916" y="1529524"/>
              <a:ext cx="216024" cy="4239736"/>
            </a:xfrm>
            <a:prstGeom prst="curvedConnector3">
              <a:avLst>
                <a:gd name="adj1" fmla="val -183643"/>
              </a:avLst>
            </a:prstGeom>
            <a:ln w="381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39552" y="1268760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general problem is NP Hard, but if we just allow vertical moves, it can be solved optimally.</a:t>
            </a:r>
            <a:endParaRPr lang="en-US" dirty="0"/>
          </a:p>
        </p:txBody>
      </p:sp>
      <p:sp>
        <p:nvSpPr>
          <p:cNvPr id="49" name="Espace réservé du numéro de diapositiv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7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Horizontal Move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35730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259632" y="3573016"/>
            <a:ext cx="216024" cy="216024"/>
          </a:xfrm>
          <a:prstGeom prst="ellipse">
            <a:avLst/>
          </a:prstGeom>
          <a:solidFill>
            <a:srgbClr val="F863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619672" y="3573016"/>
            <a:ext cx="216024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5292080" y="2780928"/>
            <a:ext cx="1440160" cy="792088"/>
            <a:chOff x="5292080" y="2780928"/>
            <a:chExt cx="1440160" cy="792088"/>
          </a:xfrm>
        </p:grpSpPr>
        <p:sp>
          <p:nvSpPr>
            <p:cNvPr id="22" name="Ellipse 21"/>
            <p:cNvSpPr/>
            <p:nvPr/>
          </p:nvSpPr>
          <p:spPr>
            <a:xfrm>
              <a:off x="5292080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652120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516216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5004048" y="3068960"/>
            <a:ext cx="1080120" cy="216024"/>
            <a:chOff x="5004048" y="3068960"/>
            <a:chExt cx="1080120" cy="216024"/>
          </a:xfrm>
        </p:grpSpPr>
        <p:sp>
          <p:nvSpPr>
            <p:cNvPr id="14" name="Ellipse 13"/>
            <p:cNvSpPr/>
            <p:nvPr/>
          </p:nvSpPr>
          <p:spPr>
            <a:xfrm>
              <a:off x="5004048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580112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868144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Straight Arrow Connector 35"/>
            <p:cNvCxnSpPr>
              <a:stCxn id="17" idx="6"/>
              <a:endCxn id="14" idx="2"/>
            </p:cNvCxnSpPr>
            <p:nvPr/>
          </p:nvCxnSpPr>
          <p:spPr>
            <a:xfrm flipH="1">
              <a:off x="5004048" y="3176972"/>
              <a:ext cx="1080120" cy="158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5076056" y="3356992"/>
            <a:ext cx="1440160" cy="216024"/>
            <a:chOff x="5076056" y="3356992"/>
            <a:chExt cx="1440160" cy="216024"/>
          </a:xfrm>
        </p:grpSpPr>
        <p:sp>
          <p:nvSpPr>
            <p:cNvPr id="21" name="Ellipse 20"/>
            <p:cNvSpPr/>
            <p:nvPr/>
          </p:nvSpPr>
          <p:spPr>
            <a:xfrm>
              <a:off x="5364088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076056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940152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300192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Straight Arrow Connector 39"/>
            <p:cNvCxnSpPr>
              <a:stCxn id="25" idx="6"/>
              <a:endCxn id="23" idx="2"/>
            </p:cNvCxnSpPr>
            <p:nvPr/>
          </p:nvCxnSpPr>
          <p:spPr>
            <a:xfrm flipH="1">
              <a:off x="5076056" y="3465004"/>
              <a:ext cx="1440160" cy="158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5652120" y="2780928"/>
            <a:ext cx="1368152" cy="216024"/>
            <a:chOff x="5652120" y="2780928"/>
            <a:chExt cx="1368152" cy="216024"/>
          </a:xfrm>
        </p:grpSpPr>
        <p:sp>
          <p:nvSpPr>
            <p:cNvPr id="29" name="Ellipse 28"/>
            <p:cNvSpPr/>
            <p:nvPr/>
          </p:nvSpPr>
          <p:spPr>
            <a:xfrm>
              <a:off x="5940152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652120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228184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804248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Straight Arrow Connector 40"/>
            <p:cNvCxnSpPr>
              <a:stCxn id="32" idx="6"/>
              <a:endCxn id="30" idx="2"/>
            </p:cNvCxnSpPr>
            <p:nvPr/>
          </p:nvCxnSpPr>
          <p:spPr>
            <a:xfrm flipH="1">
              <a:off x="5652120" y="2888940"/>
              <a:ext cx="1368152" cy="158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83980" y="2812564"/>
            <a:ext cx="5463872" cy="792088"/>
            <a:chOff x="1083980" y="2812564"/>
            <a:chExt cx="5463872" cy="792088"/>
          </a:xfrm>
        </p:grpSpPr>
        <p:cxnSp>
          <p:nvCxnSpPr>
            <p:cNvPr id="33" name="Forme 34"/>
            <p:cNvCxnSpPr>
              <a:stCxn id="6" idx="7"/>
              <a:endCxn id="22" idx="1"/>
            </p:cNvCxnSpPr>
            <p:nvPr/>
          </p:nvCxnSpPr>
          <p:spPr>
            <a:xfrm rot="5400000" flipH="1" flipV="1">
              <a:off x="2951820" y="1232756"/>
              <a:ext cx="504056" cy="4239736"/>
            </a:xfrm>
            <a:prstGeom prst="curvedConnector3">
              <a:avLst>
                <a:gd name="adj1" fmla="val 151628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Forme 34"/>
            <p:cNvCxnSpPr>
              <a:stCxn id="18" idx="7"/>
              <a:endCxn id="19" idx="1"/>
            </p:cNvCxnSpPr>
            <p:nvPr/>
          </p:nvCxnSpPr>
          <p:spPr>
            <a:xfrm rot="5400000" flipH="1" flipV="1">
              <a:off x="3455876" y="1376772"/>
              <a:ext cx="216024" cy="4239736"/>
            </a:xfrm>
            <a:prstGeom prst="curvedConnector3">
              <a:avLst>
                <a:gd name="adj1" fmla="val 220466"/>
              </a:avLst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Forme 34"/>
            <p:cNvCxnSpPr>
              <a:stCxn id="26" idx="7"/>
              <a:endCxn id="27" idx="1"/>
            </p:cNvCxnSpPr>
            <p:nvPr/>
          </p:nvCxnSpPr>
          <p:spPr>
            <a:xfrm rot="5400000" flipH="1" flipV="1">
              <a:off x="3779912" y="836712"/>
              <a:ext cx="792088" cy="4743792"/>
            </a:xfrm>
            <a:prstGeom prst="curvedConnector3">
              <a:avLst>
                <a:gd name="adj1" fmla="val 132854"/>
              </a:avLst>
            </a:prstGeom>
            <a:ln w="381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539552" y="1268760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moves can also be solved optimally.</a:t>
            </a:r>
            <a:endParaRPr lang="en-US" dirty="0"/>
          </a:p>
        </p:txBody>
      </p:sp>
      <p:sp>
        <p:nvSpPr>
          <p:cNvPr id="45" name="Espace réservé du numéro de diapositive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Diagonal Move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35730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259632" y="3573016"/>
            <a:ext cx="216024" cy="216024"/>
          </a:xfrm>
          <a:prstGeom prst="ellipse">
            <a:avLst/>
          </a:prstGeom>
          <a:solidFill>
            <a:srgbClr val="F863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619672" y="3573016"/>
            <a:ext cx="216024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5292080" y="2780928"/>
            <a:ext cx="1440160" cy="792088"/>
            <a:chOff x="5292080" y="2780928"/>
            <a:chExt cx="1440160" cy="792088"/>
          </a:xfrm>
        </p:grpSpPr>
        <p:sp>
          <p:nvSpPr>
            <p:cNvPr id="22" name="Ellipse 21"/>
            <p:cNvSpPr/>
            <p:nvPr/>
          </p:nvSpPr>
          <p:spPr>
            <a:xfrm>
              <a:off x="5292080" y="314096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580112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516216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076056" y="2636912"/>
            <a:ext cx="864096" cy="936104"/>
            <a:chOff x="5076056" y="2636912"/>
            <a:chExt cx="864096" cy="936104"/>
          </a:xfrm>
        </p:grpSpPr>
        <p:sp>
          <p:nvSpPr>
            <p:cNvPr id="14" name="Ellipse 13"/>
            <p:cNvSpPr/>
            <p:nvPr/>
          </p:nvSpPr>
          <p:spPr>
            <a:xfrm>
              <a:off x="5076056" y="3284984"/>
              <a:ext cx="216024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508104" y="2852936"/>
              <a:ext cx="216024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724128" y="2636912"/>
              <a:ext cx="216024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Straight Arrow Connector 35"/>
            <p:cNvCxnSpPr>
              <a:stCxn id="17" idx="7"/>
              <a:endCxn id="14" idx="3"/>
            </p:cNvCxnSpPr>
            <p:nvPr/>
          </p:nvCxnSpPr>
          <p:spPr>
            <a:xfrm flipH="1">
              <a:off x="5107692" y="2679093"/>
              <a:ext cx="800824" cy="851742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>
            <a:off x="5148064" y="2924944"/>
            <a:ext cx="1080120" cy="1080120"/>
            <a:chOff x="5148064" y="2924944"/>
            <a:chExt cx="1080120" cy="1080120"/>
          </a:xfrm>
        </p:grpSpPr>
        <p:sp>
          <p:nvSpPr>
            <p:cNvPr id="21" name="Ellipse 20"/>
            <p:cNvSpPr/>
            <p:nvPr/>
          </p:nvSpPr>
          <p:spPr>
            <a:xfrm>
              <a:off x="5364088" y="3573016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148064" y="3789040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796136" y="3140968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012160" y="2924944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Straight Arrow Connector 39"/>
            <p:cNvCxnSpPr>
              <a:stCxn id="25" idx="7"/>
              <a:endCxn id="23" idx="3"/>
            </p:cNvCxnSpPr>
            <p:nvPr/>
          </p:nvCxnSpPr>
          <p:spPr>
            <a:xfrm rot="16200000" flipH="1" flipV="1">
              <a:off x="5179700" y="2956580"/>
              <a:ext cx="1016848" cy="101684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/>
          <p:cNvGrpSpPr/>
          <p:nvPr/>
        </p:nvGrpSpPr>
        <p:grpSpPr>
          <a:xfrm>
            <a:off x="5868144" y="2564904"/>
            <a:ext cx="1080120" cy="1080120"/>
            <a:chOff x="5868144" y="2564904"/>
            <a:chExt cx="1080120" cy="1080120"/>
          </a:xfrm>
        </p:grpSpPr>
        <p:sp>
          <p:nvSpPr>
            <p:cNvPr id="29" name="Ellipse 28"/>
            <p:cNvSpPr/>
            <p:nvPr/>
          </p:nvSpPr>
          <p:spPr>
            <a:xfrm>
              <a:off x="6084168" y="3212976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868144" y="3429000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300192" y="2996952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732240" y="2564904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Straight Arrow Connector 40"/>
            <p:cNvCxnSpPr>
              <a:stCxn id="32" idx="7"/>
              <a:endCxn id="30" idx="3"/>
            </p:cNvCxnSpPr>
            <p:nvPr/>
          </p:nvCxnSpPr>
          <p:spPr>
            <a:xfrm rot="16200000" flipH="1" flipV="1">
              <a:off x="5899780" y="2596540"/>
              <a:ext cx="1016848" cy="101684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83980" y="2812564"/>
            <a:ext cx="5463872" cy="792088"/>
            <a:chOff x="1083980" y="2812564"/>
            <a:chExt cx="5463872" cy="792088"/>
          </a:xfrm>
        </p:grpSpPr>
        <p:cxnSp>
          <p:nvCxnSpPr>
            <p:cNvPr id="33" name="Forme 34"/>
            <p:cNvCxnSpPr>
              <a:stCxn id="6" idx="7"/>
              <a:endCxn id="22" idx="1"/>
            </p:cNvCxnSpPr>
            <p:nvPr/>
          </p:nvCxnSpPr>
          <p:spPr>
            <a:xfrm rot="5400000" flipH="1" flipV="1">
              <a:off x="2987824" y="1268760"/>
              <a:ext cx="432048" cy="4239736"/>
            </a:xfrm>
            <a:prstGeom prst="curvedConnector3">
              <a:avLst>
                <a:gd name="adj1" fmla="val 160233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Forme 34"/>
            <p:cNvCxnSpPr>
              <a:stCxn id="18" idx="7"/>
              <a:endCxn id="19" idx="1"/>
            </p:cNvCxnSpPr>
            <p:nvPr/>
          </p:nvCxnSpPr>
          <p:spPr>
            <a:xfrm rot="5400000" flipH="1" flipV="1">
              <a:off x="3419872" y="1412776"/>
              <a:ext cx="216024" cy="4167728"/>
            </a:xfrm>
            <a:prstGeom prst="curvedConnector3">
              <a:avLst>
                <a:gd name="adj1" fmla="val 220466"/>
              </a:avLst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Forme 34"/>
            <p:cNvCxnSpPr>
              <a:stCxn id="26" idx="7"/>
              <a:endCxn id="27" idx="1"/>
            </p:cNvCxnSpPr>
            <p:nvPr/>
          </p:nvCxnSpPr>
          <p:spPr>
            <a:xfrm rot="5400000" flipH="1" flipV="1">
              <a:off x="3779912" y="836712"/>
              <a:ext cx="792088" cy="4743792"/>
            </a:xfrm>
            <a:prstGeom prst="curvedConnector3">
              <a:avLst>
                <a:gd name="adj1" fmla="val 132854"/>
              </a:avLst>
            </a:prstGeom>
            <a:ln w="381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539552" y="1268760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Diagonal moves can also be solved optimally.</a:t>
            </a:r>
            <a:endParaRPr lang="en-US" dirty="0"/>
          </a:p>
        </p:txBody>
      </p:sp>
      <p:sp>
        <p:nvSpPr>
          <p:cNvPr id="55" name="Espace réservé du numéro de diapositive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3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Move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35730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259632" y="3573016"/>
            <a:ext cx="216024" cy="216024"/>
          </a:xfrm>
          <a:prstGeom prst="ellipse">
            <a:avLst/>
          </a:prstGeom>
          <a:solidFill>
            <a:srgbClr val="F863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619672" y="3573016"/>
            <a:ext cx="216024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5292080" y="2996952"/>
            <a:ext cx="1224136" cy="576064"/>
            <a:chOff x="5292080" y="2996952"/>
            <a:chExt cx="1224136" cy="576064"/>
          </a:xfrm>
        </p:grpSpPr>
        <p:sp>
          <p:nvSpPr>
            <p:cNvPr id="22" name="Ellipse 21"/>
            <p:cNvSpPr/>
            <p:nvPr/>
          </p:nvSpPr>
          <p:spPr>
            <a:xfrm>
              <a:off x="5292080" y="314096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580112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300192" y="2996952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5004048" y="2636912"/>
            <a:ext cx="720080" cy="720080"/>
            <a:chOff x="5004048" y="2636912"/>
            <a:chExt cx="720080" cy="720080"/>
          </a:xfrm>
        </p:grpSpPr>
        <p:sp>
          <p:nvSpPr>
            <p:cNvPr id="14" name="Ellipse 13"/>
            <p:cNvSpPr/>
            <p:nvPr/>
          </p:nvSpPr>
          <p:spPr>
            <a:xfrm>
              <a:off x="5004048" y="314096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508104" y="2924944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508104" y="2636912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Straight Arrow Connector 35"/>
            <p:cNvCxnSpPr>
              <a:stCxn id="17" idx="7"/>
              <a:endCxn id="14" idx="3"/>
            </p:cNvCxnSpPr>
            <p:nvPr/>
          </p:nvCxnSpPr>
          <p:spPr>
            <a:xfrm rot="16200000" flipH="1" flipV="1">
              <a:off x="5035684" y="2668548"/>
              <a:ext cx="656808" cy="656808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5004048" y="2852936"/>
            <a:ext cx="1008112" cy="936104"/>
            <a:chOff x="5004048" y="2852936"/>
            <a:chExt cx="1008112" cy="936104"/>
          </a:xfrm>
        </p:grpSpPr>
        <p:sp>
          <p:nvSpPr>
            <p:cNvPr id="21" name="Ellipse 20"/>
            <p:cNvSpPr/>
            <p:nvPr/>
          </p:nvSpPr>
          <p:spPr>
            <a:xfrm>
              <a:off x="5292080" y="3356992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004048" y="3573016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580112" y="3068960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796136" y="2852936"/>
              <a:ext cx="216024" cy="216024"/>
            </a:xfrm>
            <a:prstGeom prst="ellipse">
              <a:avLst/>
            </a:prstGeom>
            <a:solidFill>
              <a:srgbClr val="F86308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Straight Arrow Connector 39"/>
            <p:cNvCxnSpPr>
              <a:stCxn id="25" idx="7"/>
              <a:endCxn id="23" idx="3"/>
            </p:cNvCxnSpPr>
            <p:nvPr/>
          </p:nvCxnSpPr>
          <p:spPr>
            <a:xfrm rot="16200000" flipH="1" flipV="1">
              <a:off x="5071688" y="2848568"/>
              <a:ext cx="872832" cy="94484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5796136" y="2492896"/>
            <a:ext cx="936104" cy="936104"/>
            <a:chOff x="5796136" y="2492896"/>
            <a:chExt cx="936104" cy="936104"/>
          </a:xfrm>
        </p:grpSpPr>
        <p:sp>
          <p:nvSpPr>
            <p:cNvPr id="29" name="Ellipse 28"/>
            <p:cNvSpPr/>
            <p:nvPr/>
          </p:nvSpPr>
          <p:spPr>
            <a:xfrm>
              <a:off x="6012160" y="2996952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796136" y="3212976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516216" y="2780928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516216" y="2492896"/>
              <a:ext cx="216024" cy="21602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Straight Arrow Connector 40"/>
            <p:cNvCxnSpPr>
              <a:stCxn id="32" idx="7"/>
              <a:endCxn id="30" idx="3"/>
            </p:cNvCxnSpPr>
            <p:nvPr/>
          </p:nvCxnSpPr>
          <p:spPr>
            <a:xfrm rot="16200000" flipH="1" flipV="1">
              <a:off x="5827772" y="2524532"/>
              <a:ext cx="872832" cy="872832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83980" y="3028588"/>
            <a:ext cx="5247848" cy="576064"/>
            <a:chOff x="1083980" y="3028588"/>
            <a:chExt cx="5247848" cy="576064"/>
          </a:xfrm>
        </p:grpSpPr>
        <p:cxnSp>
          <p:nvCxnSpPr>
            <p:cNvPr id="33" name="Forme 34"/>
            <p:cNvCxnSpPr>
              <a:stCxn id="6" idx="7"/>
              <a:endCxn id="22" idx="1"/>
            </p:cNvCxnSpPr>
            <p:nvPr/>
          </p:nvCxnSpPr>
          <p:spPr>
            <a:xfrm rot="5400000" flipH="1" flipV="1">
              <a:off x="2987824" y="1268760"/>
              <a:ext cx="432048" cy="4239736"/>
            </a:xfrm>
            <a:prstGeom prst="curvedConnector3">
              <a:avLst>
                <a:gd name="adj1" fmla="val 160233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Forme 34"/>
            <p:cNvCxnSpPr>
              <a:stCxn id="18" idx="7"/>
              <a:endCxn id="19" idx="1"/>
            </p:cNvCxnSpPr>
            <p:nvPr/>
          </p:nvCxnSpPr>
          <p:spPr>
            <a:xfrm rot="5400000" flipH="1" flipV="1">
              <a:off x="3419872" y="1412776"/>
              <a:ext cx="216024" cy="4167728"/>
            </a:xfrm>
            <a:prstGeom prst="curvedConnector3">
              <a:avLst>
                <a:gd name="adj1" fmla="val 220466"/>
              </a:avLst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Forme 34"/>
            <p:cNvCxnSpPr>
              <a:stCxn id="26" idx="7"/>
              <a:endCxn id="27" idx="1"/>
            </p:cNvCxnSpPr>
            <p:nvPr/>
          </p:nvCxnSpPr>
          <p:spPr>
            <a:xfrm rot="5400000" flipH="1" flipV="1">
              <a:off x="3779912" y="1052736"/>
              <a:ext cx="576064" cy="4527768"/>
            </a:xfrm>
            <a:prstGeom prst="curvedConnector3">
              <a:avLst>
                <a:gd name="adj1" fmla="val 145175"/>
              </a:avLst>
            </a:prstGeom>
            <a:ln w="381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539552" y="1268760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all points move in the same direction (e.g.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x</a:t>
            </a:r>
            <a:r>
              <a:rPr lang="en-US" dirty="0" smtClean="0"/>
              <a:t> increasing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y</a:t>
            </a:r>
            <a:r>
              <a:rPr lang="en-US" dirty="0" smtClean="0"/>
              <a:t> decreasing), it can also be solved optimally.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39552" y="5157192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allowed moves can be different for each point, as long as they are in the same direction.</a:t>
            </a:r>
            <a:endParaRPr lang="en-US" dirty="0"/>
          </a:p>
        </p:txBody>
      </p:sp>
      <p:sp>
        <p:nvSpPr>
          <p:cNvPr id="45" name="Espace réservé du numéro de diapositive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5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if the whole optimization is NP hard, for each of the sub-problems (horizontal move,…) we can find the global optimum.</a:t>
            </a:r>
          </a:p>
          <a:p>
            <a:r>
              <a:rPr lang="en-US" dirty="0" smtClean="0"/>
              <a:t>To optimize our objective function, we iterate over the different types of move, until convergence.</a:t>
            </a:r>
          </a:p>
          <a:p>
            <a:r>
              <a:rPr lang="en-US" dirty="0" smtClean="0"/>
              <a:t>We can do it using Ishikawa’s method.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6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Optimization method</a:t>
            </a:r>
            <a:endParaRPr lang="en-US" dirty="0"/>
          </a:p>
        </p:txBody>
      </p:sp>
      <p:pic>
        <p:nvPicPr>
          <p:cNvPr id="8" name="Image 7" descr="ishikaw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3000794" cy="325800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3657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4067944" y="1484784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Ishikawa’s method can solve:</a:t>
            </a:r>
            <a:endParaRPr lang="en-US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355976" y="3933056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</a:t>
            </a:r>
            <a:r>
              <a:rPr lang="en-US" sz="2400" b="1" i="1" dirty="0" smtClean="0"/>
              <a:t>g</a:t>
            </a:r>
            <a:r>
              <a:rPr lang="en-US" sz="2400" b="1" dirty="0" smtClean="0"/>
              <a:t> </a:t>
            </a:r>
            <a:r>
              <a:rPr lang="en-US" sz="2400" b="1" i="1" dirty="0" smtClean="0"/>
              <a:t>convex</a:t>
            </a:r>
            <a:r>
              <a:rPr lang="en-US" sz="2400" dirty="0" smtClean="0"/>
              <a:t>, and the labels mapped on integer.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1069" y="2060848"/>
            <a:ext cx="564542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4499992" y="2996952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with</a:t>
            </a:r>
            <a:endParaRPr lang="en-US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8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with alpha-expansion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1612775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Alpha Expansion: At each iteration, each node can choose between keeping its label, or taking the label alpha.</a:t>
            </a:r>
          </a:p>
          <a:p>
            <a:r>
              <a:rPr lang="en-US" sz="2400" dirty="0" smtClean="0"/>
              <a:t>Ours: At each iteration, each label can chose between K (=11) labels.</a:t>
            </a:r>
            <a:endParaRPr lang="en-US" sz="24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7504" y="3284984"/>
            <a:ext cx="770485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 convergence, the local minimum is better than its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neighbors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23528" y="4120481"/>
            <a:ext cx="8219256" cy="1468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Alpha Expansion: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Ours: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aseline="0" dirty="0" smtClean="0"/>
              <a:t>Total</a:t>
            </a:r>
            <a:r>
              <a:rPr lang="en-US" sz="2400" dirty="0" smtClean="0"/>
              <a:t> number of configurations: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/>
        </p:nvGraphicFramePr>
        <p:xfrm>
          <a:off x="3131840" y="4140200"/>
          <a:ext cx="1808163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方程式" r:id="rId3" imgW="850680" imgH="241200" progId="Equation.3">
                  <p:embed/>
                </p:oleObj>
              </mc:Choice>
              <mc:Fallback>
                <p:oleObj name="方程式" r:id="rId3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140200"/>
                        <a:ext cx="1808163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547664" y="4437063"/>
          <a:ext cx="18716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6" name="方程式" r:id="rId5" imgW="990360" imgH="304560" progId="Equation.3">
                  <p:embed/>
                </p:oleObj>
              </mc:Choice>
              <mc:Fallback>
                <p:oleObj name="方程式" r:id="rId5" imgW="99036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4437063"/>
                        <a:ext cx="1871663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5148361" y="4869161"/>
          <a:ext cx="1724387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7" name="方程式" r:id="rId7" imgW="761760" imgH="253800" progId="Equation.3">
                  <p:embed/>
                </p:oleObj>
              </mc:Choice>
              <mc:Fallback>
                <p:oleObj name="方程式" r:id="rId7" imgW="761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361" y="4869161"/>
                        <a:ext cx="1724387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7" y="116632"/>
            <a:ext cx="9115101" cy="19173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" y="4797152"/>
            <a:ext cx="9115101" cy="19173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699"/>
            <a:ext cx="9115101" cy="19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620688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Extract Features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512" y="1844824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 Normalization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512" y="3068960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Match pairs of images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4293096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Make a kernel from matching scores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9512" y="5517232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Train 1vsAll SVM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39752" y="5517232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Test with SVM</a:t>
            </a:r>
            <a:endParaRPr lang="en-US" dirty="0"/>
          </a:p>
        </p:txBody>
      </p:sp>
      <p:sp>
        <p:nvSpPr>
          <p:cNvPr id="10" name="Flèche vers le bas 9"/>
          <p:cNvSpPr/>
          <p:nvPr/>
        </p:nvSpPr>
        <p:spPr>
          <a:xfrm>
            <a:off x="827584" y="155679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 vers le bas 10"/>
          <p:cNvSpPr/>
          <p:nvPr/>
        </p:nvSpPr>
        <p:spPr>
          <a:xfrm>
            <a:off x="827584" y="278092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vers le bas 11"/>
          <p:cNvSpPr/>
          <p:nvPr/>
        </p:nvSpPr>
        <p:spPr>
          <a:xfrm>
            <a:off x="827584" y="4005064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vers le bas 12"/>
          <p:cNvSpPr/>
          <p:nvPr/>
        </p:nvSpPr>
        <p:spPr>
          <a:xfrm>
            <a:off x="827584" y="522920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vers le bas 13"/>
          <p:cNvSpPr/>
          <p:nvPr/>
        </p:nvSpPr>
        <p:spPr>
          <a:xfrm rot="16200000">
            <a:off x="2015716" y="576926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24441" y="157759"/>
            <a:ext cx="3800475" cy="15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72816"/>
            <a:ext cx="687622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99992" y="4437111"/>
            <a:ext cx="2110579" cy="211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725144"/>
            <a:ext cx="2012454" cy="140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3419872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02" y="0"/>
            <a:ext cx="7650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6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8388424" cy="576064"/>
          </a:xfrm>
        </p:spPr>
        <p:txBody>
          <a:bodyPr>
            <a:noAutofit/>
          </a:bodyPr>
          <a:lstStyle/>
          <a:p>
            <a:r>
              <a:rPr lang="en-US" sz="3600" dirty="0" smtClean="0"/>
              <a:t>Results for Graph Matching methods </a:t>
            </a:r>
            <a:endParaRPr lang="en-US" sz="3600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4760"/>
                <a:gridCol w="447484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Caltech</a:t>
                      </a:r>
                      <a:r>
                        <a:rPr lang="en-US" baseline="0" dirty="0" smtClean="0"/>
                        <a:t> 101 (%)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Graph Matching Based Methods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examples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Berg Matching [CVPR 2005]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GBVote</a:t>
                      </a:r>
                      <a:r>
                        <a:rPr lang="en-US" dirty="0" smtClean="0"/>
                        <a:t> [Berg</a:t>
                      </a:r>
                      <a:r>
                        <a:rPr lang="en-US" baseline="0" dirty="0" smtClean="0"/>
                        <a:t> PhD thesis]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Kim and </a:t>
                      </a:r>
                      <a:r>
                        <a:rPr lang="en-US" dirty="0" err="1" smtClean="0"/>
                        <a:t>Graumann</a:t>
                      </a:r>
                      <a:r>
                        <a:rPr lang="en-US" dirty="0" smtClean="0"/>
                        <a:t> [CVPR 2010]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Ours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75.3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Ellipse 3"/>
          <p:cNvSpPr/>
          <p:nvPr/>
        </p:nvSpPr>
        <p:spPr>
          <a:xfrm>
            <a:off x="6177948" y="3018724"/>
            <a:ext cx="504056" cy="504056"/>
          </a:xfrm>
          <a:prstGeom prst="ellipse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/>
          <p:cNvSpPr/>
          <p:nvPr/>
        </p:nvSpPr>
        <p:spPr>
          <a:xfrm>
            <a:off x="6188834" y="3429000"/>
            <a:ext cx="504056" cy="504056"/>
          </a:xfrm>
          <a:prstGeom prst="ellipse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en arc 7"/>
          <p:cNvCxnSpPr>
            <a:stCxn id="4" idx="6"/>
            <a:endCxn id="6" idx="6"/>
          </p:cNvCxnSpPr>
          <p:nvPr/>
        </p:nvCxnSpPr>
        <p:spPr>
          <a:xfrm>
            <a:off x="6682004" y="3270752"/>
            <a:ext cx="10886" cy="410276"/>
          </a:xfrm>
          <a:prstGeom prst="curvedConnector3">
            <a:avLst>
              <a:gd name="adj1" fmla="val 2199945"/>
            </a:avLst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76256" y="3275692"/>
            <a:ext cx="70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+14%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2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Caltech 101</a:t>
            </a:r>
            <a:endParaRPr lang="en-US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57200" y="1340768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209528"/>
                <a:gridCol w="1440160"/>
                <a:gridCol w="1522512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Caltech 101 (%)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examples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examples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Single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NBNN (1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 [CVPR08]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Boureau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 [CVPR10]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Ours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75.3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80.3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73</a:t>
            </a:fld>
            <a:endParaRPr lang="fr-FR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457528" y="3212975"/>
          <a:ext cx="8229600" cy="148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209528"/>
                <a:gridCol w="1440160"/>
                <a:gridCol w="1522512"/>
              </a:tblGrid>
              <a:tr h="368238">
                <a:tc rowSpan="4">
                  <a:txBody>
                    <a:bodyPr/>
                    <a:lstStyle/>
                    <a:p>
                      <a:pPr algn="ctr"/>
                      <a:endParaRPr lang="en-US" sz="1600" b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en-US" sz="1600" b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Multiple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baseline="0" dirty="0" err="1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Gu</a:t>
                      </a:r>
                      <a:r>
                        <a:rPr lang="en-US" sz="1800" b="0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et al.[CVPR09]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77.5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33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Gehler</a:t>
                      </a:r>
                      <a:r>
                        <a:rPr lang="en-US" dirty="0" smtClean="0"/>
                        <a:t> et al.[ICCV09]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77.7</a:t>
                      </a:r>
                      <a:endParaRPr lang="en-US" dirty="0"/>
                    </a:p>
                  </a:txBody>
                  <a:tcPr/>
                </a:tc>
              </a:tr>
              <a:tr h="3733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NBNN (5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.)[CVPR08]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33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Yang et al.[ICCV09]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84.3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7668344" y="2377480"/>
            <a:ext cx="1306167" cy="914332"/>
            <a:chOff x="7668344" y="2636912"/>
            <a:chExt cx="1306167" cy="914332"/>
          </a:xfrm>
        </p:grpSpPr>
        <p:sp>
          <p:nvSpPr>
            <p:cNvPr id="4" name="Ellipse 3"/>
            <p:cNvSpPr/>
            <p:nvPr/>
          </p:nvSpPr>
          <p:spPr>
            <a:xfrm>
              <a:off x="7668344" y="2636912"/>
              <a:ext cx="504056" cy="504056"/>
            </a:xfrm>
            <a:prstGeom prst="ellipse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Ellipse 4"/>
            <p:cNvSpPr/>
            <p:nvPr/>
          </p:nvSpPr>
          <p:spPr>
            <a:xfrm>
              <a:off x="7679230" y="3047188"/>
              <a:ext cx="504056" cy="504056"/>
            </a:xfrm>
            <a:prstGeom prst="ellipse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eur en arc 6"/>
            <p:cNvCxnSpPr>
              <a:stCxn id="4" idx="6"/>
              <a:endCxn id="5" idx="6"/>
            </p:cNvCxnSpPr>
            <p:nvPr/>
          </p:nvCxnSpPr>
          <p:spPr>
            <a:xfrm>
              <a:off x="8172400" y="2888940"/>
              <a:ext cx="10886" cy="410276"/>
            </a:xfrm>
            <a:prstGeom prst="curvedConnector3">
              <a:avLst>
                <a:gd name="adj1" fmla="val 2199945"/>
              </a:avLst>
            </a:prstGeom>
            <a:ln w="3810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8366652" y="289388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25000"/>
                    </a:schemeClr>
                  </a:solidFill>
                </a:rPr>
                <a:t>+5%</a:t>
              </a:r>
              <a:endParaRPr lang="en-US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6177948" y="2377480"/>
            <a:ext cx="1310976" cy="914332"/>
            <a:chOff x="6156176" y="2636912"/>
            <a:chExt cx="1310976" cy="914332"/>
          </a:xfrm>
        </p:grpSpPr>
        <p:sp>
          <p:nvSpPr>
            <p:cNvPr id="9" name="Ellipse 8"/>
            <p:cNvSpPr/>
            <p:nvPr/>
          </p:nvSpPr>
          <p:spPr>
            <a:xfrm>
              <a:off x="6156176" y="2636912"/>
              <a:ext cx="504056" cy="504056"/>
            </a:xfrm>
            <a:prstGeom prst="ellipse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/>
            <p:cNvSpPr/>
            <p:nvPr/>
          </p:nvSpPr>
          <p:spPr>
            <a:xfrm>
              <a:off x="6167062" y="3047188"/>
              <a:ext cx="504056" cy="504056"/>
            </a:xfrm>
            <a:prstGeom prst="ellipse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Connecteur en arc 10"/>
            <p:cNvCxnSpPr>
              <a:stCxn id="9" idx="6"/>
              <a:endCxn id="10" idx="6"/>
            </p:cNvCxnSpPr>
            <p:nvPr/>
          </p:nvCxnSpPr>
          <p:spPr>
            <a:xfrm>
              <a:off x="6660232" y="2888940"/>
              <a:ext cx="10886" cy="410276"/>
            </a:xfrm>
            <a:prstGeom prst="curvedConnector3">
              <a:avLst>
                <a:gd name="adj1" fmla="val 2199945"/>
              </a:avLst>
            </a:prstGeom>
            <a:ln w="38100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6854484" y="2893880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25000"/>
                    </a:schemeClr>
                  </a:solidFill>
                </a:rPr>
                <a:t>+6%</a:t>
              </a:r>
              <a:endParaRPr lang="en-US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9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Caltech 256</a:t>
            </a:r>
            <a:endParaRPr lang="en-US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352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138"/>
                <a:gridCol w="2926814"/>
                <a:gridCol w="2952328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Caltech 256 (%)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examples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Single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SPM+SVM[07]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Kim et al. [CVPR10]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NBNN (1 </a:t>
                      </a:r>
                      <a:r>
                        <a:rPr lang="en-US" dirty="0" err="1" smtClean="0"/>
                        <a:t>desc</a:t>
                      </a:r>
                      <a:r>
                        <a:rPr lang="en-US" dirty="0" smtClean="0"/>
                        <a:t>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Ours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38.1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NBNN (5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.)[CVPR08]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2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Matching Time</a:t>
            </a:r>
            <a:endParaRPr lang="en-US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57200" y="1916832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Berg</a:t>
                      </a:r>
                      <a:r>
                        <a:rPr lang="en-US" baseline="0" dirty="0" smtClean="0"/>
                        <a:t> el al.[CVPR 05]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Leordaenu</a:t>
                      </a:r>
                      <a:r>
                        <a:rPr lang="en-US" dirty="0" smtClean="0"/>
                        <a:t> et al.[ICCV 05]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Kim , </a:t>
                      </a:r>
                      <a:r>
                        <a:rPr lang="en-US" dirty="0" err="1" smtClean="0"/>
                        <a:t>Grauman</a:t>
                      </a:r>
                      <a:r>
                        <a:rPr lang="en-US" dirty="0" smtClean="0"/>
                        <a:t>[CVPR</a:t>
                      </a:r>
                      <a:r>
                        <a:rPr lang="en-US" baseline="0" dirty="0" smtClean="0"/>
                        <a:t>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Kim, </a:t>
                      </a:r>
                      <a:r>
                        <a:rPr lang="en-US" dirty="0" err="1" smtClean="0"/>
                        <a:t>Grauman</a:t>
                      </a:r>
                      <a:r>
                        <a:rPr lang="en-US" dirty="0" smtClean="0"/>
                        <a:t>[CVPR</a:t>
                      </a:r>
                      <a:r>
                        <a:rPr lang="en-US" baseline="0" dirty="0" smtClean="0"/>
                        <a:t> 10]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Alpha-Expansion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TRW-S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Ours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0.04s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02" y="0"/>
            <a:ext cx="7650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1115616" y="1412776"/>
            <a:ext cx="6912768" cy="4464496"/>
          </a:xfrm>
          <a:prstGeom prst="roundRec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Chapter Conclusion</a:t>
            </a:r>
            <a:endParaRPr lang="en-US" sz="4000" dirty="0" smtClean="0"/>
          </a:p>
          <a:p>
            <a:pPr algn="ctr">
              <a:buFont typeface="Arial" pitchFamily="34" charset="0"/>
              <a:buChar char="•"/>
            </a:pPr>
            <a:r>
              <a:rPr lang="en-US" sz="2400" dirty="0" smtClean="0"/>
              <a:t>Graph-matching can make good performance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 smtClean="0"/>
              <a:t>It is more interpretable, and it makes it easy to visualize what is happening.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 smtClean="0"/>
              <a:t>Our main contributions are: the combination of SVM and graph matching; and the design of a fast matching algorithm.</a:t>
            </a:r>
          </a:p>
          <a:p>
            <a:pPr algn="ctr"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4BE2-23BA-462B-87DF-94A3918316E8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4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III</a:t>
            </a:r>
            <a:br>
              <a:rPr lang="en-US" dirty="0" smtClean="0"/>
            </a:br>
            <a:r>
              <a:rPr lang="en-US" dirty="0" smtClean="0"/>
              <a:t>Image Alignment for Object Detection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68458" y="1844824"/>
            <a:ext cx="2767095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Submitted to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3171825" cy="1428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9608" y="2931457"/>
            <a:ext cx="2064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Olivier</a:t>
            </a:r>
          </a:p>
          <a:p>
            <a:pPr algn="ctr"/>
            <a:r>
              <a:rPr lang="fr-FR" sz="3200" dirty="0" smtClean="0"/>
              <a:t>Duchenne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63262" y="2995253"/>
            <a:ext cx="12928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/>
              <a:t>Jean</a:t>
            </a:r>
          </a:p>
          <a:p>
            <a:pPr algn="ctr"/>
            <a:r>
              <a:rPr lang="fr-FR" sz="3200" dirty="0" smtClean="0"/>
              <a:t>Ponce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89698"/>
            <a:ext cx="24589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://www.inria.fr/var/inria/storage/images/medias/rocquencourt3/actualites-images/jean-ponce/62314-1-fre-FR/jean-ponce_vignet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/>
          <a:stretch/>
        </p:blipFill>
        <p:spPr bwMode="auto">
          <a:xfrm>
            <a:off x="5150019" y="4222645"/>
            <a:ext cx="2363014" cy="22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32524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Goal 1</a:t>
            </a:r>
            <a:r>
              <a:rPr lang="en-US" sz="3600" dirty="0"/>
              <a:t>:</a:t>
            </a:r>
            <a:r>
              <a:rPr lang="en-US" sz="3600" dirty="0" smtClean="0"/>
              <a:t> Matching Template to Test Image</a:t>
            </a:r>
            <a:endParaRPr lang="fr-FR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610827" cy="45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Goal 2: Finding the Most Similar Pair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5904656" cy="48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04528"/>
            <a:ext cx="7056784" cy="62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 of the method</a:t>
            </a:r>
            <a:endParaRPr lang="fr-FR" smtClean="0"/>
          </a:p>
        </p:txBody>
      </p:sp>
      <p:pic>
        <p:nvPicPr>
          <p:cNvPr id="3075" name="Picture 2" descr="\\VBOXSVR\pascal\2007_003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\\VBOXSVR\pascal\2007_004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26638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6238" y="2708275"/>
            <a:ext cx="1368425" cy="12969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00" y="2349500"/>
            <a:ext cx="1368425" cy="1295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21" name="Connecteur droit avec flèche 20"/>
          <p:cNvCxnSpPr>
            <a:stCxn id="6" idx="3"/>
            <a:endCxn id="11" idx="1"/>
          </p:cNvCxnSpPr>
          <p:nvPr/>
        </p:nvCxnSpPr>
        <p:spPr>
          <a:xfrm flipV="1">
            <a:off x="4284663" y="2997200"/>
            <a:ext cx="1582737" cy="36036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ZoneTexte 21"/>
          <p:cNvSpPr txBox="1">
            <a:spLocks noChangeArrowheads="1"/>
          </p:cNvSpPr>
          <p:nvPr/>
        </p:nvSpPr>
        <p:spPr bwMode="auto">
          <a:xfrm>
            <a:off x="827088" y="1341438"/>
            <a:ext cx="76694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Calibri" pitchFamily="34" charset="0"/>
              </a:rPr>
              <a:t>We want to find the </a:t>
            </a:r>
            <a:r>
              <a:rPr lang="en-US" sz="2800" dirty="0">
                <a:latin typeface="Calibri" pitchFamily="34" charset="0"/>
              </a:rPr>
              <a:t>most similar bounding boxes …</a:t>
            </a:r>
            <a:endParaRPr lang="fr-FR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VBOXSVR\pascal\2007_003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\\VBOXSVR\pascal\2007_004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26638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6238" y="2708275"/>
            <a:ext cx="1368425" cy="12969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313" y="2636838"/>
            <a:ext cx="865187" cy="7921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3938" y="2708275"/>
            <a:ext cx="863600" cy="79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2500" y="3429000"/>
            <a:ext cx="863600" cy="7921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79713" y="3500438"/>
            <a:ext cx="865187" cy="79216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7400" y="2349500"/>
            <a:ext cx="1368425" cy="1295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80063" y="2276475"/>
            <a:ext cx="863600" cy="79216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16688" y="2349500"/>
            <a:ext cx="863600" cy="79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3663" y="3068638"/>
            <a:ext cx="865187" cy="79216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32463" y="3141663"/>
            <a:ext cx="863600" cy="79216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23" name="Connecteur en arc 22"/>
          <p:cNvCxnSpPr>
            <a:stCxn id="8" idx="0"/>
            <a:endCxn id="16" idx="0"/>
          </p:cNvCxnSpPr>
          <p:nvPr/>
        </p:nvCxnSpPr>
        <p:spPr>
          <a:xfrm rot="5400000" flipH="1" flipV="1">
            <a:off x="4355306" y="980282"/>
            <a:ext cx="360363" cy="2952750"/>
          </a:xfrm>
          <a:prstGeom prst="curvedConnector3">
            <a:avLst>
              <a:gd name="adj1" fmla="val 163493"/>
            </a:avLst>
          </a:prstGeom>
          <a:ln w="28575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rc 23"/>
          <p:cNvCxnSpPr/>
          <p:nvPr/>
        </p:nvCxnSpPr>
        <p:spPr>
          <a:xfrm rot="5400000" flipH="1" flipV="1">
            <a:off x="5292725" y="1052513"/>
            <a:ext cx="358775" cy="2952750"/>
          </a:xfrm>
          <a:prstGeom prst="curvedConnector3">
            <a:avLst>
              <a:gd name="adj1" fmla="val 163493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rc 24"/>
          <p:cNvCxnSpPr/>
          <p:nvPr/>
        </p:nvCxnSpPr>
        <p:spPr>
          <a:xfrm rot="5400000" flipH="1" flipV="1">
            <a:off x="4508500" y="1844676"/>
            <a:ext cx="358775" cy="2952750"/>
          </a:xfrm>
          <a:prstGeom prst="curvedConnector3">
            <a:avLst>
              <a:gd name="adj1" fmla="val 163493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 rot="5400000" flipH="1" flipV="1">
            <a:off x="5219701" y="1773237"/>
            <a:ext cx="360362" cy="2951163"/>
          </a:xfrm>
          <a:prstGeom prst="curvedConnector3">
            <a:avLst>
              <a:gd name="adj1" fmla="val 163493"/>
            </a:avLst>
          </a:prstGeom>
          <a:ln w="28575"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ZoneTexte 26"/>
          <p:cNvSpPr txBox="1">
            <a:spLocks noChangeArrowheads="1"/>
          </p:cNvSpPr>
          <p:nvPr/>
        </p:nvSpPr>
        <p:spPr bwMode="auto">
          <a:xfrm>
            <a:off x="827088" y="1341438"/>
            <a:ext cx="8402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…by finding the most similar pairs of movable subparts…</a:t>
            </a:r>
            <a:endParaRPr lang="fr-FR" sz="2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VBOXSVR\pascal\2007_003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\\VBOXSVR\pascal\2007_004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26638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6238" y="2708275"/>
            <a:ext cx="1368425" cy="12969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2500" y="2708275"/>
            <a:ext cx="863600" cy="79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7400" y="2349500"/>
            <a:ext cx="1368425" cy="1295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2781300"/>
            <a:ext cx="865188" cy="79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23" name="Connecteur en arc 22"/>
          <p:cNvCxnSpPr>
            <a:stCxn id="8" idx="0"/>
            <a:endCxn id="16" idx="0"/>
          </p:cNvCxnSpPr>
          <p:nvPr/>
        </p:nvCxnSpPr>
        <p:spPr>
          <a:xfrm rot="16200000" flipH="1">
            <a:off x="5076031" y="1556544"/>
            <a:ext cx="73025" cy="2376488"/>
          </a:xfrm>
          <a:prstGeom prst="curvedConnector3">
            <a:avLst>
              <a:gd name="adj1" fmla="val -317465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ZoneTexte 26"/>
          <p:cNvSpPr txBox="1">
            <a:spLocks noChangeArrowheads="1"/>
          </p:cNvSpPr>
          <p:nvPr/>
        </p:nvSpPr>
        <p:spPr bwMode="auto">
          <a:xfrm>
            <a:off x="755650" y="765175"/>
            <a:ext cx="7488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Calibri" pitchFamily="34" charset="0"/>
              </a:rPr>
              <a:t>…and each subpart can move around its anchor point, with a maximum distance...</a:t>
            </a:r>
            <a:endParaRPr lang="fr-FR" sz="2800">
              <a:latin typeface="Calibri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492500" y="3284538"/>
            <a:ext cx="142875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779838" y="3068638"/>
            <a:ext cx="144462" cy="144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31" name="Connecteur droit avec flèche 30"/>
          <p:cNvCxnSpPr>
            <a:stCxn id="21" idx="7"/>
            <a:endCxn id="22" idx="3"/>
          </p:cNvCxnSpPr>
          <p:nvPr/>
        </p:nvCxnSpPr>
        <p:spPr>
          <a:xfrm flipV="1">
            <a:off x="3614738" y="3192463"/>
            <a:ext cx="185737" cy="11430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6443663" y="2997200"/>
            <a:ext cx="144462" cy="144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156325" y="3141663"/>
            <a:ext cx="144463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34" name="Connecteur droit avec flèche 33"/>
          <p:cNvCxnSpPr>
            <a:stCxn id="32" idx="3"/>
            <a:endCxn id="33" idx="6"/>
          </p:cNvCxnSpPr>
          <p:nvPr/>
        </p:nvCxnSpPr>
        <p:spPr>
          <a:xfrm flipH="1">
            <a:off x="6300788" y="3119438"/>
            <a:ext cx="165100" cy="9366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6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BOXSVR\pascal\2007_003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4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\\VBOXSVR\pascal\2007_004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26638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6238" y="2708275"/>
            <a:ext cx="1368425" cy="12969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313" y="2636838"/>
            <a:ext cx="865187" cy="7921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3938" y="2708275"/>
            <a:ext cx="863600" cy="79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2500" y="3429000"/>
            <a:ext cx="863600" cy="7921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79713" y="3500438"/>
            <a:ext cx="865187" cy="79216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129" name="ZoneTexte 26"/>
          <p:cNvSpPr txBox="1">
            <a:spLocks noChangeArrowheads="1"/>
          </p:cNvSpPr>
          <p:nvPr/>
        </p:nvSpPr>
        <p:spPr bwMode="auto">
          <a:xfrm>
            <a:off x="827088" y="1341438"/>
            <a:ext cx="4520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Calibri" pitchFamily="34" charset="0"/>
              </a:rPr>
              <a:t>…with densely sampled parts.</a:t>
            </a:r>
            <a:endParaRPr lang="fr-FR" sz="2800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3575" y="2492375"/>
            <a:ext cx="863600" cy="7921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9113" y="3068638"/>
            <a:ext cx="865187" cy="79216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55875" y="2997200"/>
            <a:ext cx="863600" cy="79216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79838" y="2997200"/>
            <a:ext cx="863600" cy="7921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59113" y="3429000"/>
            <a:ext cx="865187" cy="7921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67400" y="2205038"/>
            <a:ext cx="1368425" cy="1295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24525" y="2205038"/>
            <a:ext cx="863600" cy="7921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43663" y="2276475"/>
            <a:ext cx="865187" cy="79216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43663" y="2924175"/>
            <a:ext cx="865187" cy="79216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95963" y="2997200"/>
            <a:ext cx="863600" cy="7921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56325" y="2205038"/>
            <a:ext cx="863600" cy="79216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11863" y="2565400"/>
            <a:ext cx="863600" cy="79216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80063" y="2565400"/>
            <a:ext cx="863600" cy="79216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59563" y="2565400"/>
            <a:ext cx="865187" cy="7921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84888" y="3068638"/>
            <a:ext cx="863600" cy="79216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 Model</a:t>
            </a:r>
            <a:endParaRPr lang="fr-FR" dirty="0"/>
          </a:p>
        </p:txBody>
      </p:sp>
      <p:pic>
        <p:nvPicPr>
          <p:cNvPr id="20482" name="Picture 2" descr="http://people.cs.uchicago.edu/%7Erbg/latent/2007_008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33" y="1772816"/>
            <a:ext cx="649271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Matching with All Parts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01908"/>
            <a:ext cx="5862253" cy="5760640"/>
          </a:xfrm>
        </p:spPr>
      </p:pic>
    </p:spTree>
    <p:extLst>
      <p:ext uri="{BB962C8B-B14F-4D97-AF65-F5344CB8AC3E}">
        <p14:creationId xmlns:p14="http://schemas.microsoft.com/office/powerpoint/2010/main" val="38439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\\VBOXSVR\pascal\2007_006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71332"/>
            <a:ext cx="3744614" cy="28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3" y="2132420"/>
            <a:ext cx="1285380" cy="208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1475656" y="2077878"/>
            <a:ext cx="1457394" cy="2214722"/>
            <a:chOff x="179512" y="3140968"/>
            <a:chExt cx="1224136" cy="1872208"/>
          </a:xfrm>
        </p:grpSpPr>
        <p:sp>
          <p:nvSpPr>
            <p:cNvPr id="7" name="Rectangle 6"/>
            <p:cNvSpPr/>
            <p:nvPr/>
          </p:nvSpPr>
          <p:spPr>
            <a:xfrm>
              <a:off x="179512" y="3140968"/>
              <a:ext cx="1224136" cy="187220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0959" y="3212426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5856" y="3212426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6890" y="3212426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0959" y="3572894"/>
              <a:ext cx="576345" cy="5764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5856" y="3572894"/>
              <a:ext cx="576345" cy="5764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6890" y="3572894"/>
              <a:ext cx="576345" cy="5764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0959" y="3933361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5856" y="3933361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6890" y="3933361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0959" y="4365287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5856" y="4365287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6890" y="4365287"/>
              <a:ext cx="576345" cy="5764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Groupe 19"/>
          <p:cNvGrpSpPr>
            <a:grpSpLocks/>
          </p:cNvGrpSpPr>
          <p:nvPr/>
        </p:nvGrpSpPr>
        <p:grpSpPr bwMode="auto">
          <a:xfrm>
            <a:off x="4067175" y="2109452"/>
            <a:ext cx="1886484" cy="2472073"/>
            <a:chOff x="1763688" y="3212976"/>
            <a:chExt cx="1584176" cy="2088232"/>
          </a:xfrm>
        </p:grpSpPr>
        <p:sp>
          <p:nvSpPr>
            <p:cNvPr id="21" name="Rectangle 20"/>
            <p:cNvSpPr/>
            <p:nvPr/>
          </p:nvSpPr>
          <p:spPr>
            <a:xfrm>
              <a:off x="2050999" y="3365309"/>
              <a:ext cx="1080985" cy="172802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08137" y="3284383"/>
              <a:ext cx="576208" cy="576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00225" y="3428781"/>
              <a:ext cx="576209" cy="576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68466" y="3212976"/>
              <a:ext cx="574621" cy="576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35119" y="3788986"/>
              <a:ext cx="576208" cy="576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55776" y="3725514"/>
              <a:ext cx="576208" cy="576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68466" y="3725514"/>
              <a:ext cx="574621" cy="576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0999" y="4085717"/>
              <a:ext cx="576208" cy="576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00225" y="4085717"/>
              <a:ext cx="576209" cy="576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95447" y="4149189"/>
              <a:ext cx="576209" cy="576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63688" y="4725199"/>
              <a:ext cx="576209" cy="576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71656" y="4725199"/>
              <a:ext cx="576208" cy="576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68466" y="4653793"/>
              <a:ext cx="574621" cy="5760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34" name="ZoneTexte 33"/>
          <p:cNvSpPr txBox="1">
            <a:spLocks noChangeArrowheads="1"/>
          </p:cNvSpPr>
          <p:nvPr/>
        </p:nvSpPr>
        <p:spPr bwMode="auto">
          <a:xfrm>
            <a:off x="1043608" y="4449666"/>
            <a:ext cx="2657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Model, with immobile sub-parts.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4284663" y="4772832"/>
            <a:ext cx="2657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The method finds the best match in the test image.</a:t>
            </a:r>
            <a:endParaRPr lang="fr-F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World Example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8788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Choice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48654" b="49838"/>
          <a:stretch/>
        </p:blipFill>
        <p:spPr>
          <a:xfrm>
            <a:off x="5292080" y="2132856"/>
            <a:ext cx="3747151" cy="24170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488" r="-1340" b="50326"/>
          <a:stretch/>
        </p:blipFill>
        <p:spPr>
          <a:xfrm>
            <a:off x="175139" y="2132856"/>
            <a:ext cx="3747151" cy="2417084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395536" y="4941168"/>
            <a:ext cx="835292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24858" y="5167968"/>
            <a:ext cx="3330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Rough scale</a:t>
            </a:r>
          </a:p>
          <a:p>
            <a:pPr algn="ctr"/>
            <a:r>
              <a:rPr lang="en-US" dirty="0" smtClean="0"/>
              <a:t>- Loss of Discriminative Power</a:t>
            </a:r>
          </a:p>
          <a:p>
            <a:pPr algn="ctr"/>
            <a:r>
              <a:rPr lang="en-US" dirty="0" smtClean="0"/>
              <a:t>+ Less </a:t>
            </a:r>
            <a:r>
              <a:rPr lang="en-US" dirty="0" err="1" smtClean="0"/>
              <a:t>Mis</a:t>
            </a:r>
            <a:r>
              <a:rPr lang="en-US" dirty="0" smtClean="0"/>
              <a:t>-Alignment Issue </a:t>
            </a:r>
          </a:p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18973" y="5230941"/>
            <a:ext cx="3193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Fine Scale</a:t>
            </a:r>
          </a:p>
          <a:p>
            <a:pPr algn="ctr"/>
            <a:r>
              <a:rPr lang="en-US" dirty="0" smtClean="0"/>
              <a:t>- </a:t>
            </a:r>
            <a:r>
              <a:rPr lang="en-US" dirty="0" err="1" smtClean="0"/>
              <a:t>Mis</a:t>
            </a:r>
            <a:r>
              <a:rPr lang="en-US" dirty="0" smtClean="0"/>
              <a:t>-Alignment Issue</a:t>
            </a:r>
          </a:p>
          <a:p>
            <a:pPr algn="ctr"/>
            <a:r>
              <a:rPr lang="en-US" dirty="0" smtClean="0"/>
              <a:t>+ More Discriminative Power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5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Object categorization case,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90046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068960"/>
            <a:ext cx="3963450" cy="30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899592" y="4509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796136" y="4509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508104" y="4509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084168" y="4509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220072" y="4509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372200" y="4509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796136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508104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6084168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220072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372200" y="47971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796136" y="42210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508104" y="42210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084168" y="42210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220072" y="42210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372200" y="42210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796136" y="39330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508104" y="39330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6084168" y="39330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220072" y="39330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6372200" y="39330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796136" y="5085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508104" y="5085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6084168" y="5085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5220072" y="5085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372200" y="5085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7544" y="148478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he number of possible matching nodes for a given node was reasonable.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743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/>
          </a:bodyPr>
          <a:lstStyle/>
          <a:p>
            <a:r>
              <a:rPr lang="en-US" dirty="0" smtClean="0"/>
              <a:t>Increasing the Set of Possible Tasks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about environment is required to perform a complex task autonomously, in an </a:t>
            </a:r>
            <a:r>
              <a:rPr lang="en-US" smtClean="0"/>
              <a:t>unknown environment. </a:t>
            </a:r>
            <a:endParaRPr lang="fr-FR" dirty="0"/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863092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Case</a:t>
            </a:r>
            <a:endParaRPr lang="fr-FR" dirty="0"/>
          </a:p>
        </p:txBody>
      </p:sp>
      <p:pic>
        <p:nvPicPr>
          <p:cNvPr id="4098" name="Picture 2" descr="\\VBOXSVR\pascal\2007_006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1987" y="1412776"/>
            <a:ext cx="3936437" cy="2952328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95" y="1916832"/>
            <a:ext cx="14954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lipse 15"/>
          <p:cNvSpPr/>
          <p:nvPr/>
        </p:nvSpPr>
        <p:spPr>
          <a:xfrm>
            <a:off x="1619672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148064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860032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436096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572000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724128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5148064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4860032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436096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4572000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5724128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5148064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860032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436096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4572000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724128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5148064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4860032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436096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4572000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724128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5148064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4860032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5436096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4572000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5724128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588224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300192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6876256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012160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7164288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6588224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300192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876256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6012160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7164288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6588224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6300192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876256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6012160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7164288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6588224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6300192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6876256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6012160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7164288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6588224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6300192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6876256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6012160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7164288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5148064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4860032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/>
          <p:cNvSpPr/>
          <p:nvPr/>
        </p:nvSpPr>
        <p:spPr>
          <a:xfrm>
            <a:off x="5436096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4572000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5724128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5148064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4860032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/>
          <p:cNvSpPr/>
          <p:nvPr/>
        </p:nvSpPr>
        <p:spPr>
          <a:xfrm>
            <a:off x="5436096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/>
          <p:cNvSpPr/>
          <p:nvPr/>
        </p:nvSpPr>
        <p:spPr>
          <a:xfrm>
            <a:off x="4572000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/>
          <p:cNvSpPr/>
          <p:nvPr/>
        </p:nvSpPr>
        <p:spPr>
          <a:xfrm>
            <a:off x="5724128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5148064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4860032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5436096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4572000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5724128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/>
          <p:cNvSpPr/>
          <p:nvPr/>
        </p:nvSpPr>
        <p:spPr>
          <a:xfrm>
            <a:off x="5148064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4860032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/>
          <p:cNvSpPr/>
          <p:nvPr/>
        </p:nvSpPr>
        <p:spPr>
          <a:xfrm>
            <a:off x="5436096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4572000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5724128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5148064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4860032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5436096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4572000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5724128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588224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/>
          <p:cNvSpPr/>
          <p:nvPr/>
        </p:nvSpPr>
        <p:spPr>
          <a:xfrm>
            <a:off x="6300192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/>
          <p:cNvSpPr/>
          <p:nvPr/>
        </p:nvSpPr>
        <p:spPr>
          <a:xfrm>
            <a:off x="6876256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/>
          <p:cNvSpPr/>
          <p:nvPr/>
        </p:nvSpPr>
        <p:spPr>
          <a:xfrm>
            <a:off x="6012160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/>
          <p:cNvSpPr/>
          <p:nvPr/>
        </p:nvSpPr>
        <p:spPr>
          <a:xfrm>
            <a:off x="7164288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/>
          <p:cNvSpPr/>
          <p:nvPr/>
        </p:nvSpPr>
        <p:spPr>
          <a:xfrm>
            <a:off x="6588224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/>
          <p:cNvSpPr/>
          <p:nvPr/>
        </p:nvSpPr>
        <p:spPr>
          <a:xfrm>
            <a:off x="6300192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6876256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6012160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/>
          <p:cNvSpPr/>
          <p:nvPr/>
        </p:nvSpPr>
        <p:spPr>
          <a:xfrm>
            <a:off x="7164288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/>
          <p:cNvSpPr/>
          <p:nvPr/>
        </p:nvSpPr>
        <p:spPr>
          <a:xfrm>
            <a:off x="6588224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/>
          <p:cNvSpPr/>
          <p:nvPr/>
        </p:nvSpPr>
        <p:spPr>
          <a:xfrm>
            <a:off x="6300192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/>
          <p:cNvSpPr/>
          <p:nvPr/>
        </p:nvSpPr>
        <p:spPr>
          <a:xfrm>
            <a:off x="6876256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/>
          <p:cNvSpPr/>
          <p:nvPr/>
        </p:nvSpPr>
        <p:spPr>
          <a:xfrm>
            <a:off x="6012160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/>
          <p:cNvSpPr/>
          <p:nvPr/>
        </p:nvSpPr>
        <p:spPr>
          <a:xfrm>
            <a:off x="7164288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/>
          <p:cNvSpPr/>
          <p:nvPr/>
        </p:nvSpPr>
        <p:spPr>
          <a:xfrm>
            <a:off x="6588224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/>
          <p:cNvSpPr/>
          <p:nvPr/>
        </p:nvSpPr>
        <p:spPr>
          <a:xfrm>
            <a:off x="6300192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/>
          <p:cNvSpPr/>
          <p:nvPr/>
        </p:nvSpPr>
        <p:spPr>
          <a:xfrm>
            <a:off x="6876256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/>
          <p:cNvSpPr/>
          <p:nvPr/>
        </p:nvSpPr>
        <p:spPr>
          <a:xfrm>
            <a:off x="6012160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/>
          <p:cNvSpPr/>
          <p:nvPr/>
        </p:nvSpPr>
        <p:spPr>
          <a:xfrm>
            <a:off x="7164288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/>
          <p:cNvSpPr/>
          <p:nvPr/>
        </p:nvSpPr>
        <p:spPr>
          <a:xfrm>
            <a:off x="6588224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/>
          <p:cNvSpPr/>
          <p:nvPr/>
        </p:nvSpPr>
        <p:spPr>
          <a:xfrm>
            <a:off x="6300192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/>
          <p:cNvSpPr/>
          <p:nvPr/>
        </p:nvSpPr>
        <p:spPr>
          <a:xfrm>
            <a:off x="6876256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/>
          <p:cNvSpPr/>
          <p:nvPr/>
        </p:nvSpPr>
        <p:spPr>
          <a:xfrm>
            <a:off x="6012160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/>
          <p:cNvSpPr/>
          <p:nvPr/>
        </p:nvSpPr>
        <p:spPr>
          <a:xfrm>
            <a:off x="7164288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/>
          <p:cNvSpPr/>
          <p:nvPr/>
        </p:nvSpPr>
        <p:spPr>
          <a:xfrm>
            <a:off x="7740352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/>
          <p:cNvSpPr/>
          <p:nvPr/>
        </p:nvSpPr>
        <p:spPr>
          <a:xfrm>
            <a:off x="7452320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/>
          <p:cNvSpPr/>
          <p:nvPr/>
        </p:nvSpPr>
        <p:spPr>
          <a:xfrm>
            <a:off x="8028384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7740352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7452320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8028384" y="23488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/>
          <p:cNvSpPr/>
          <p:nvPr/>
        </p:nvSpPr>
        <p:spPr>
          <a:xfrm>
            <a:off x="7740352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/>
          <p:cNvSpPr/>
          <p:nvPr/>
        </p:nvSpPr>
        <p:spPr>
          <a:xfrm>
            <a:off x="7452320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/>
          <p:cNvSpPr/>
          <p:nvPr/>
        </p:nvSpPr>
        <p:spPr>
          <a:xfrm>
            <a:off x="8028384" y="17728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/>
          <p:cNvSpPr/>
          <p:nvPr/>
        </p:nvSpPr>
        <p:spPr>
          <a:xfrm>
            <a:off x="7740352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7452320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8028384" y="14847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7740352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7452320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/>
          <p:cNvSpPr/>
          <p:nvPr/>
        </p:nvSpPr>
        <p:spPr>
          <a:xfrm>
            <a:off x="8028384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7740352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/>
          <p:nvPr/>
        </p:nvSpPr>
        <p:spPr>
          <a:xfrm>
            <a:off x="7452320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/>
          <p:cNvSpPr/>
          <p:nvPr/>
        </p:nvSpPr>
        <p:spPr>
          <a:xfrm>
            <a:off x="8028384" y="35010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/>
          <p:nvPr/>
        </p:nvSpPr>
        <p:spPr>
          <a:xfrm>
            <a:off x="7740352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7452320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8028384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7740352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/>
          <p:cNvSpPr/>
          <p:nvPr/>
        </p:nvSpPr>
        <p:spPr>
          <a:xfrm>
            <a:off x="7452320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8028384" y="32129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/>
          <p:cNvSpPr/>
          <p:nvPr/>
        </p:nvSpPr>
        <p:spPr>
          <a:xfrm>
            <a:off x="7740352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/>
          <p:cNvSpPr/>
          <p:nvPr/>
        </p:nvSpPr>
        <p:spPr>
          <a:xfrm>
            <a:off x="7452320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/>
          <p:cNvSpPr/>
          <p:nvPr/>
        </p:nvSpPr>
        <p:spPr>
          <a:xfrm>
            <a:off x="8028384" y="292494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/>
          <p:cNvSpPr/>
          <p:nvPr/>
        </p:nvSpPr>
        <p:spPr>
          <a:xfrm>
            <a:off x="7740352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/>
          <p:cNvSpPr/>
          <p:nvPr/>
        </p:nvSpPr>
        <p:spPr>
          <a:xfrm>
            <a:off x="7452320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/>
          <p:cNvSpPr/>
          <p:nvPr/>
        </p:nvSpPr>
        <p:spPr>
          <a:xfrm>
            <a:off x="8028384" y="4077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space réservé du contenu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24208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Since, we do not know where is the object in the other image, we have to take into account much more possible </a:t>
            </a:r>
            <a:r>
              <a:rPr lang="en-US" sz="2800" dirty="0"/>
              <a:t>matching </a:t>
            </a:r>
            <a:r>
              <a:rPr lang="en-US" sz="2800" dirty="0" smtClean="0"/>
              <a:t> nodes.</a:t>
            </a:r>
          </a:p>
          <a:p>
            <a:r>
              <a:rPr lang="en-US" sz="2800" dirty="0" smtClean="0"/>
              <a:t>This increases the optimization search space. So, it becomes much harder to find a reasonable local minimum in reasonable time.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082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45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  <p:bldP spid="161" grpId="0" animBg="1"/>
      <p:bldP spid="162" grpId="0" animBg="1"/>
      <p:bldP spid="163" grpId="0" animBg="1"/>
      <p:bldP spid="165" grpId="0" animBg="1"/>
      <p:bldP spid="166" grpId="0" animBg="1"/>
      <p:bldP spid="167" grpId="0" animBg="1"/>
      <p:bldP spid="169" grpId="0" animBg="1"/>
      <p:bldP spid="170" grpId="0" animBg="1"/>
      <p:bldP spid="171" grpId="0" animBg="1"/>
      <p:bldP spid="173" grpId="0" animBg="1"/>
      <p:bldP spid="174" grpId="0" animBg="1"/>
      <p:bldP spid="175" grpId="0" animBg="1"/>
      <p:bldP spid="177" grpId="0" animBg="1"/>
      <p:bldP spid="178" grpId="0" animBg="1"/>
      <p:bldP spid="179" grpId="0" animBg="1"/>
      <p:bldP spid="181" grpId="0" animBg="1"/>
      <p:bldP spid="182" grpId="0" animBg="1"/>
      <p:bldP spid="18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new things I am working on now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say we have two images</a:t>
            </a:r>
          </a:p>
          <a:p>
            <a:r>
              <a:rPr lang="en-US" dirty="0" smtClean="0"/>
              <a:t>We want to do co-detection.</a:t>
            </a:r>
            <a:endParaRPr lang="fr-FR" dirty="0"/>
          </a:p>
        </p:txBody>
      </p:sp>
      <p:pic>
        <p:nvPicPr>
          <p:cNvPr id="4" name="Picture 2" descr="\\VBOXSVR\pascal\2007_003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80928"/>
            <a:ext cx="3456384" cy="3456384"/>
          </a:xfrm>
          <a:prstGeom prst="rect">
            <a:avLst/>
          </a:prstGeom>
          <a:noFill/>
        </p:spPr>
      </p:pic>
      <p:pic>
        <p:nvPicPr>
          <p:cNvPr id="5" name="Picture 3" descr="\\VBOXSVR\pascal\2007_004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36912"/>
            <a:ext cx="2664296" cy="361996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63888" y="3212976"/>
            <a:ext cx="1368152" cy="12961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516216" y="2708920"/>
            <a:ext cx="1368152" cy="12961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39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5004048" y="2060848"/>
            <a:ext cx="3744416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explanation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74868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 simplify, let’s say that our images are 1D</a:t>
            </a:r>
            <a:endParaRPr lang="fr-FR" dirty="0"/>
          </a:p>
        </p:txBody>
      </p:sp>
      <p:grpSp>
        <p:nvGrpSpPr>
          <p:cNvPr id="87" name="Groupe 86"/>
          <p:cNvGrpSpPr/>
          <p:nvPr/>
        </p:nvGrpSpPr>
        <p:grpSpPr>
          <a:xfrm>
            <a:off x="539552" y="3779748"/>
            <a:ext cx="3744416" cy="144016"/>
            <a:chOff x="539552" y="3429000"/>
            <a:chExt cx="3744416" cy="144016"/>
          </a:xfrm>
        </p:grpSpPr>
        <p:sp>
          <p:nvSpPr>
            <p:cNvPr id="4" name="Rectangle 3"/>
            <p:cNvSpPr/>
            <p:nvPr/>
          </p:nvSpPr>
          <p:spPr>
            <a:xfrm>
              <a:off x="539552" y="3429000"/>
              <a:ext cx="3744416" cy="144016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 rot="5400000">
              <a:off x="61156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75557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89959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5400000">
              <a:off x="104360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118762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>
              <a:off x="133164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>
              <a:off x="147565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rot="5400000">
              <a:off x="161967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5400000">
              <a:off x="176368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190770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>
              <a:off x="205172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rot="5400000">
              <a:off x="219573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5400000">
              <a:off x="233975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248376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>
              <a:off x="262778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rot="5400000">
              <a:off x="277180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291581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5400000">
              <a:off x="305983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rot="5400000">
              <a:off x="320384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334786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349188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363589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377991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392392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5400000">
              <a:off x="406794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e 87"/>
          <p:cNvGrpSpPr/>
          <p:nvPr/>
        </p:nvGrpSpPr>
        <p:grpSpPr>
          <a:xfrm>
            <a:off x="539552" y="5570656"/>
            <a:ext cx="3744416" cy="144016"/>
            <a:chOff x="539552" y="5219908"/>
            <a:chExt cx="3744416" cy="144016"/>
          </a:xfrm>
        </p:grpSpPr>
        <p:sp>
          <p:nvSpPr>
            <p:cNvPr id="40" name="Rectangle 39"/>
            <p:cNvSpPr/>
            <p:nvPr/>
          </p:nvSpPr>
          <p:spPr>
            <a:xfrm>
              <a:off x="539552" y="5219908"/>
              <a:ext cx="3744416" cy="14401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/>
            <p:cNvCxnSpPr/>
            <p:nvPr/>
          </p:nvCxnSpPr>
          <p:spPr>
            <a:xfrm rot="5400000">
              <a:off x="61156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5400000">
              <a:off x="75557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89959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104360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5400000">
              <a:off x="118762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5400000">
              <a:off x="133164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147565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5400000">
              <a:off x="161967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5400000">
              <a:off x="176368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5400000">
              <a:off x="190770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5400000">
              <a:off x="205172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rot="5400000">
              <a:off x="219573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rot="5400000">
              <a:off x="233975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rot="5400000">
              <a:off x="248376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262778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5400000">
              <a:off x="277180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rot="5400000">
              <a:off x="291581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rot="5400000">
              <a:off x="305983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rot="5400000">
              <a:off x="320384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rot="5400000">
              <a:off x="334786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5400000">
              <a:off x="349188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rot="5400000">
              <a:off x="363589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rot="5400000">
              <a:off x="377991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rot="5400000">
              <a:off x="392392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406794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ZoneTexte 65"/>
          <p:cNvSpPr txBox="1"/>
          <p:nvPr/>
        </p:nvSpPr>
        <p:spPr>
          <a:xfrm>
            <a:off x="0" y="3563724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 pitchFamily="18" charset="0"/>
              </a:rPr>
              <a:t>I</a:t>
            </a:r>
            <a:r>
              <a:rPr lang="en-US" baseline="-25000" dirty="0" smtClean="0">
                <a:latin typeface="Calisto MT" pitchFamily="18" charset="0"/>
              </a:rPr>
              <a:t>1</a:t>
            </a:r>
            <a:endParaRPr lang="fr-FR" baseline="-25000" dirty="0">
              <a:latin typeface="Calisto MT" pitchFamily="18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107504" y="535463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 pitchFamily="18" charset="0"/>
              </a:rPr>
              <a:t>I</a:t>
            </a:r>
            <a:r>
              <a:rPr lang="en-US" baseline="-25000" dirty="0" smtClean="0">
                <a:latin typeface="Calisto MT" pitchFamily="18" charset="0"/>
              </a:rPr>
              <a:t>2</a:t>
            </a:r>
            <a:endParaRPr lang="fr-FR" baseline="-25000" dirty="0">
              <a:latin typeface="Calisto MT" pitchFamily="18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1115616" y="3635732"/>
            <a:ext cx="1296144" cy="0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1979712" y="5867980"/>
            <a:ext cx="1296144" cy="0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rot="16200000" flipH="1">
            <a:off x="1547664" y="4427820"/>
            <a:ext cx="1368152" cy="50405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rot="16200000" flipH="1">
            <a:off x="791580" y="4319808"/>
            <a:ext cx="1656184" cy="864096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rot="16200000" flipH="1">
            <a:off x="935597" y="4319808"/>
            <a:ext cx="1656184" cy="864096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e 197"/>
          <p:cNvGrpSpPr/>
          <p:nvPr/>
        </p:nvGrpSpPr>
        <p:grpSpPr>
          <a:xfrm>
            <a:off x="1475657" y="3923764"/>
            <a:ext cx="1736574" cy="1656184"/>
            <a:chOff x="1475657" y="3923764"/>
            <a:chExt cx="1736574" cy="1656184"/>
          </a:xfrm>
        </p:grpSpPr>
        <p:cxnSp>
          <p:nvCxnSpPr>
            <p:cNvPr id="80" name="Connecteur droit 79"/>
            <p:cNvCxnSpPr/>
            <p:nvPr/>
          </p:nvCxnSpPr>
          <p:spPr>
            <a:xfrm rot="16200000" flipH="1">
              <a:off x="1079613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rot="16200000" flipH="1">
              <a:off x="1223629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rot="16200000" flipH="1">
              <a:off x="1367642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rot="16200000" flipH="1">
              <a:off x="1511659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rot="16200000" flipH="1">
              <a:off x="1655675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rot="16200000" flipH="1">
              <a:off x="1799691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rot="16200000" flipH="1">
              <a:off x="1952091" y="4319808"/>
              <a:ext cx="1656184" cy="864096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e 88"/>
          <p:cNvGrpSpPr/>
          <p:nvPr/>
        </p:nvGrpSpPr>
        <p:grpSpPr>
          <a:xfrm>
            <a:off x="5004048" y="5805264"/>
            <a:ext cx="3744416" cy="144016"/>
            <a:chOff x="539552" y="5219908"/>
            <a:chExt cx="3744416" cy="144016"/>
          </a:xfrm>
        </p:grpSpPr>
        <p:sp>
          <p:nvSpPr>
            <p:cNvPr id="90" name="Rectangle 89"/>
            <p:cNvSpPr/>
            <p:nvPr/>
          </p:nvSpPr>
          <p:spPr>
            <a:xfrm>
              <a:off x="539552" y="5219908"/>
              <a:ext cx="3744416" cy="14401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1" name="Connecteur droit 90"/>
            <p:cNvCxnSpPr/>
            <p:nvPr/>
          </p:nvCxnSpPr>
          <p:spPr>
            <a:xfrm rot="5400000">
              <a:off x="61156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rot="5400000">
              <a:off x="75557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rot="5400000">
              <a:off x="89959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 rot="5400000">
              <a:off x="104360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 rot="5400000">
              <a:off x="118762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rot="5400000">
              <a:off x="133164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 rot="5400000">
              <a:off x="147565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rot="5400000">
              <a:off x="161967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rot="5400000">
              <a:off x="176368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rot="5400000">
              <a:off x="190770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rot="5400000">
              <a:off x="205172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rot="5400000">
              <a:off x="219573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rot="5400000">
              <a:off x="233975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rot="5400000">
              <a:off x="248376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rot="5400000">
              <a:off x="262778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rot="5400000">
              <a:off x="277180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rot="5400000">
              <a:off x="291581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rot="5400000">
              <a:off x="305983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5400000">
              <a:off x="320384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rot="5400000">
              <a:off x="334786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rot="5400000">
              <a:off x="3491880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rot="5400000">
              <a:off x="3635896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 rot="5400000">
              <a:off x="3779912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rot="5400000">
              <a:off x="3923928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rot="5400000">
              <a:off x="4067944" y="5291916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e 115"/>
          <p:cNvGrpSpPr/>
          <p:nvPr/>
        </p:nvGrpSpPr>
        <p:grpSpPr>
          <a:xfrm rot="5400000">
            <a:off x="3059832" y="3861048"/>
            <a:ext cx="3744416" cy="144016"/>
            <a:chOff x="539552" y="3429000"/>
            <a:chExt cx="3744416" cy="144016"/>
          </a:xfrm>
        </p:grpSpPr>
        <p:sp>
          <p:nvSpPr>
            <p:cNvPr id="117" name="Rectangle 116"/>
            <p:cNvSpPr/>
            <p:nvPr/>
          </p:nvSpPr>
          <p:spPr>
            <a:xfrm>
              <a:off x="539552" y="3429000"/>
              <a:ext cx="3744416" cy="144016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8" name="Connecteur droit 117"/>
            <p:cNvCxnSpPr/>
            <p:nvPr/>
          </p:nvCxnSpPr>
          <p:spPr>
            <a:xfrm rot="5400000">
              <a:off x="61156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 rot="5400000">
              <a:off x="75557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rot="5400000">
              <a:off x="89959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5400000">
              <a:off x="104360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5400000">
              <a:off x="118762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5400000">
              <a:off x="133164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 rot="5400000">
              <a:off x="147565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 rot="5400000">
              <a:off x="161967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 rot="5400000">
              <a:off x="176368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 rot="5400000">
              <a:off x="190770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 rot="5400000">
              <a:off x="205172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 rot="5400000">
              <a:off x="219573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 rot="5400000">
              <a:off x="233975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 rot="5400000">
              <a:off x="248376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rot="5400000">
              <a:off x="262778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rot="5400000">
              <a:off x="277180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rot="5400000">
              <a:off x="291581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rot="5400000">
              <a:off x="305983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rot="5400000">
              <a:off x="320384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 rot="5400000">
              <a:off x="334786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 rot="5400000">
              <a:off x="3491880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 rot="5400000">
              <a:off x="3635896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rot="5400000">
              <a:off x="3779912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rot="5400000">
              <a:off x="3923928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rot="5400000">
              <a:off x="4067944" y="3501008"/>
              <a:ext cx="144016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ZoneTexte 142"/>
          <p:cNvSpPr txBox="1"/>
          <p:nvPr/>
        </p:nvSpPr>
        <p:spPr>
          <a:xfrm>
            <a:off x="4572000" y="3284984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 pitchFamily="18" charset="0"/>
              </a:rPr>
              <a:t>I</a:t>
            </a:r>
            <a:r>
              <a:rPr lang="en-US" baseline="-25000" dirty="0" smtClean="0">
                <a:latin typeface="Calisto MT" pitchFamily="18" charset="0"/>
              </a:rPr>
              <a:t>1</a:t>
            </a:r>
            <a:endParaRPr lang="fr-FR" baseline="-25000" dirty="0">
              <a:latin typeface="Calisto MT" pitchFamily="18" charset="0"/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6516216" y="602128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 pitchFamily="18" charset="0"/>
              </a:rPr>
              <a:t>I</a:t>
            </a:r>
            <a:r>
              <a:rPr lang="en-US" baseline="-25000" dirty="0" smtClean="0">
                <a:latin typeface="Calisto MT" pitchFamily="18" charset="0"/>
              </a:rPr>
              <a:t>2</a:t>
            </a:r>
            <a:endParaRPr lang="fr-FR" baseline="-25000" dirty="0">
              <a:latin typeface="Calisto MT" pitchFamily="18" charset="0"/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1691680" y="5939988"/>
            <a:ext cx="188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 pitchFamily="18" charset="0"/>
              </a:rPr>
              <a:t>Sliding window 2</a:t>
            </a:r>
            <a:endParaRPr lang="fr-FR" baseline="-25000" dirty="0">
              <a:latin typeface="Calisto MT" pitchFamily="18" charset="0"/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827584" y="3203684"/>
            <a:ext cx="188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 pitchFamily="18" charset="0"/>
              </a:rPr>
              <a:t>Sliding window 1</a:t>
            </a:r>
            <a:endParaRPr lang="fr-FR" baseline="-25000" dirty="0">
              <a:latin typeface="Calisto MT" pitchFamily="18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1115616" y="3779748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Rectangle 149"/>
          <p:cNvSpPr/>
          <p:nvPr/>
        </p:nvSpPr>
        <p:spPr>
          <a:xfrm>
            <a:off x="1979712" y="5579948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Rectangle 150"/>
          <p:cNvSpPr/>
          <p:nvPr/>
        </p:nvSpPr>
        <p:spPr>
          <a:xfrm>
            <a:off x="4860032" y="5075136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Rectangle 151"/>
          <p:cNvSpPr/>
          <p:nvPr/>
        </p:nvSpPr>
        <p:spPr>
          <a:xfrm>
            <a:off x="6442536" y="5805264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/>
          <p:cNvSpPr/>
          <p:nvPr/>
        </p:nvSpPr>
        <p:spPr>
          <a:xfrm>
            <a:off x="6444208" y="5085184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 153"/>
          <p:cNvSpPr/>
          <p:nvPr/>
        </p:nvSpPr>
        <p:spPr>
          <a:xfrm>
            <a:off x="2123728" y="5579948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Rectangle 154"/>
          <p:cNvSpPr/>
          <p:nvPr/>
        </p:nvSpPr>
        <p:spPr>
          <a:xfrm>
            <a:off x="1268016" y="3779748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6594936" y="5805264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Rectangle 156"/>
          <p:cNvSpPr/>
          <p:nvPr/>
        </p:nvSpPr>
        <p:spPr>
          <a:xfrm>
            <a:off x="4860032" y="4941168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Rectangle 157"/>
          <p:cNvSpPr/>
          <p:nvPr/>
        </p:nvSpPr>
        <p:spPr>
          <a:xfrm>
            <a:off x="6588224" y="4941168"/>
            <a:ext cx="144016" cy="144016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7" name="Groupe 196"/>
          <p:cNvGrpSpPr/>
          <p:nvPr/>
        </p:nvGrpSpPr>
        <p:grpSpPr>
          <a:xfrm>
            <a:off x="2267744" y="5579948"/>
            <a:ext cx="1008112" cy="144016"/>
            <a:chOff x="2267744" y="5579948"/>
            <a:chExt cx="1008112" cy="144016"/>
          </a:xfrm>
        </p:grpSpPr>
        <p:sp>
          <p:nvSpPr>
            <p:cNvPr id="159" name="Rectangle 158"/>
            <p:cNvSpPr/>
            <p:nvPr/>
          </p:nvSpPr>
          <p:spPr>
            <a:xfrm>
              <a:off x="2267744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411760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555776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2699792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2843808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2987824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131840" y="55799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6" name="Groupe 195"/>
          <p:cNvGrpSpPr/>
          <p:nvPr/>
        </p:nvGrpSpPr>
        <p:grpSpPr>
          <a:xfrm>
            <a:off x="1403648" y="3779748"/>
            <a:ext cx="1008112" cy="144016"/>
            <a:chOff x="1403648" y="3779748"/>
            <a:chExt cx="1008112" cy="144016"/>
          </a:xfrm>
        </p:grpSpPr>
        <p:sp>
          <p:nvSpPr>
            <p:cNvPr id="166" name="Rectangle 165"/>
            <p:cNvSpPr/>
            <p:nvPr/>
          </p:nvSpPr>
          <p:spPr>
            <a:xfrm>
              <a:off x="1403648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547664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691680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835696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979712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2123728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2267744" y="377974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0" name="Groupe 199"/>
          <p:cNvGrpSpPr/>
          <p:nvPr/>
        </p:nvGrpSpPr>
        <p:grpSpPr>
          <a:xfrm>
            <a:off x="6732240" y="5805264"/>
            <a:ext cx="1008112" cy="144016"/>
            <a:chOff x="6732240" y="5805264"/>
            <a:chExt cx="1008112" cy="144016"/>
          </a:xfrm>
        </p:grpSpPr>
        <p:sp>
          <p:nvSpPr>
            <p:cNvPr id="173" name="Rectangle 172"/>
            <p:cNvSpPr/>
            <p:nvPr/>
          </p:nvSpPr>
          <p:spPr>
            <a:xfrm>
              <a:off x="6732240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876256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020272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164288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7308304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452320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596336" y="580526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4" name="Groupe 203"/>
          <p:cNvGrpSpPr/>
          <p:nvPr/>
        </p:nvGrpSpPr>
        <p:grpSpPr>
          <a:xfrm>
            <a:off x="4860032" y="3933056"/>
            <a:ext cx="144016" cy="1008112"/>
            <a:chOff x="4499992" y="3933056"/>
            <a:chExt cx="144016" cy="1008112"/>
          </a:xfrm>
        </p:grpSpPr>
        <p:sp>
          <p:nvSpPr>
            <p:cNvPr id="182" name="Rectangle 181"/>
            <p:cNvSpPr/>
            <p:nvPr/>
          </p:nvSpPr>
          <p:spPr>
            <a:xfrm>
              <a:off x="4499992" y="4509120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499992" y="422108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9" name="Groupe 198"/>
            <p:cNvGrpSpPr/>
            <p:nvPr/>
          </p:nvGrpSpPr>
          <p:grpSpPr>
            <a:xfrm>
              <a:off x="4499992" y="3933056"/>
              <a:ext cx="144016" cy="1008112"/>
              <a:chOff x="4860032" y="3933056"/>
              <a:chExt cx="144016" cy="1008112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4860032" y="4797152"/>
                <a:ext cx="144016" cy="1440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4860032" y="4653136"/>
                <a:ext cx="144016" cy="1440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4860032" y="4365104"/>
                <a:ext cx="144016" cy="1440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860032" y="4077072"/>
                <a:ext cx="144016" cy="1440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4860032" y="3933056"/>
                <a:ext cx="144016" cy="1440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01" name="Groupe 200"/>
          <p:cNvGrpSpPr/>
          <p:nvPr/>
        </p:nvGrpSpPr>
        <p:grpSpPr>
          <a:xfrm>
            <a:off x="6732240" y="3933056"/>
            <a:ext cx="1016496" cy="1008112"/>
            <a:chOff x="6732240" y="3933056"/>
            <a:chExt cx="1016496" cy="1008112"/>
          </a:xfrm>
        </p:grpSpPr>
        <p:sp>
          <p:nvSpPr>
            <p:cNvPr id="187" name="Rectangle 186"/>
            <p:cNvSpPr/>
            <p:nvPr/>
          </p:nvSpPr>
          <p:spPr>
            <a:xfrm>
              <a:off x="6732240" y="4797152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876256" y="4653136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7020272" y="4509120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7164288" y="4365104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7308304" y="4221088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7452320" y="4077072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604720" y="3933056"/>
              <a:ext cx="144016" cy="14401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4" name="Espace réservé du contenu 2"/>
          <p:cNvSpPr txBox="1">
            <a:spLocks/>
          </p:cNvSpPr>
          <p:nvPr/>
        </p:nvSpPr>
        <p:spPr>
          <a:xfrm>
            <a:off x="467544" y="1700808"/>
            <a:ext cx="4248472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Comparing all sliding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windows can be done by a convolution with a diagonal kernel.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5" name="Espace réservé du contenu 2"/>
          <p:cNvSpPr txBox="1">
            <a:spLocks/>
          </p:cNvSpPr>
          <p:nvPr/>
        </p:nvSpPr>
        <p:spPr>
          <a:xfrm>
            <a:off x="179512" y="6281936"/>
            <a:ext cx="6048672" cy="531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done in linear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time with integral image.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5292080" y="1772816"/>
            <a:ext cx="29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feature similarity matrix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982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66" grpId="0"/>
      <p:bldP spid="67" grpId="0"/>
      <p:bldP spid="143" grpId="0"/>
      <p:bldP spid="144" grpId="0"/>
      <p:bldP spid="145" grpId="0"/>
      <p:bldP spid="146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94" grpId="0"/>
      <p:bldP spid="195" grpId="0"/>
      <p:bldP spid="20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Adding Movable Parts</a:t>
            </a:r>
            <a:endParaRPr lang="fr-FR" dirty="0"/>
          </a:p>
        </p:txBody>
      </p:sp>
      <p:grpSp>
        <p:nvGrpSpPr>
          <p:cNvPr id="229" name="Groupe 228"/>
          <p:cNvGrpSpPr/>
          <p:nvPr/>
        </p:nvGrpSpPr>
        <p:grpSpPr>
          <a:xfrm>
            <a:off x="251520" y="3491716"/>
            <a:ext cx="4283968" cy="2160240"/>
            <a:chOff x="251520" y="3491716"/>
            <a:chExt cx="4283968" cy="2160240"/>
          </a:xfrm>
        </p:grpSpPr>
        <p:grpSp>
          <p:nvGrpSpPr>
            <p:cNvPr id="4" name="Groupe 3"/>
            <p:cNvGrpSpPr/>
            <p:nvPr/>
          </p:nvGrpSpPr>
          <p:grpSpPr>
            <a:xfrm>
              <a:off x="791072" y="3707740"/>
              <a:ext cx="3744416" cy="144016"/>
              <a:chOff x="539552" y="3429000"/>
              <a:chExt cx="3744416" cy="14401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39552" y="3429000"/>
                <a:ext cx="3744416" cy="144016"/>
              </a:xfrm>
              <a:prstGeom prst="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" name="Connecteur droit 5"/>
              <p:cNvCxnSpPr/>
              <p:nvPr/>
            </p:nvCxnSpPr>
            <p:spPr>
              <a:xfrm rot="5400000">
                <a:off x="61156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/>
              <p:cNvCxnSpPr/>
              <p:nvPr/>
            </p:nvCxnSpPr>
            <p:spPr>
              <a:xfrm rot="5400000">
                <a:off x="75557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 rot="5400000">
                <a:off x="89959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 rot="5400000">
                <a:off x="104360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 rot="5400000">
                <a:off x="118762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 rot="5400000">
                <a:off x="133164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5400000">
                <a:off x="147565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5400000">
                <a:off x="161967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5400000">
                <a:off x="176368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rot="5400000">
                <a:off x="190770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rot="5400000">
                <a:off x="205172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5400000">
                <a:off x="219573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rot="5400000">
                <a:off x="233975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5400000">
                <a:off x="248376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rot="5400000">
                <a:off x="262778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rot="5400000">
                <a:off x="277180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rot="5400000">
                <a:off x="291581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rot="5400000">
                <a:off x="305983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rot="5400000">
                <a:off x="320384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rot="5400000">
                <a:off x="334786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rot="5400000">
                <a:off x="349188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rot="5400000">
                <a:off x="363589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rot="5400000">
                <a:off x="377991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rot="5400000">
                <a:off x="392392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rot="5400000">
                <a:off x="406794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 30"/>
            <p:cNvGrpSpPr/>
            <p:nvPr/>
          </p:nvGrpSpPr>
          <p:grpSpPr>
            <a:xfrm>
              <a:off x="791072" y="5498648"/>
              <a:ext cx="3744416" cy="144016"/>
              <a:chOff x="539552" y="5219908"/>
              <a:chExt cx="3744416" cy="144016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39552" y="5219908"/>
                <a:ext cx="3744416" cy="1440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" name="Connecteur droit 32"/>
              <p:cNvCxnSpPr/>
              <p:nvPr/>
            </p:nvCxnSpPr>
            <p:spPr>
              <a:xfrm rot="5400000">
                <a:off x="61156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 rot="5400000">
                <a:off x="75557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rot="5400000">
                <a:off x="89959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rot="5400000">
                <a:off x="104360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rot="5400000">
                <a:off x="118762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rot="5400000">
                <a:off x="133164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 rot="5400000">
                <a:off x="147565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rot="5400000">
                <a:off x="161967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rot="5400000">
                <a:off x="176368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rot="5400000">
                <a:off x="190770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rot="5400000">
                <a:off x="205172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 rot="5400000">
                <a:off x="219573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rot="5400000">
                <a:off x="233975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 rot="5400000">
                <a:off x="248376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rot="5400000">
                <a:off x="262778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rot="5400000">
                <a:off x="277180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rot="5400000">
                <a:off x="291581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rot="5400000">
                <a:off x="305983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 rot="5400000">
                <a:off x="320384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rot="5400000">
                <a:off x="334786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5400000">
                <a:off x="349188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5400000">
                <a:off x="363589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 rot="5400000">
                <a:off x="377991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rot="5400000">
                <a:off x="392392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rot="5400000">
                <a:off x="406794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ZoneTexte 57"/>
            <p:cNvSpPr txBox="1"/>
            <p:nvPr/>
          </p:nvSpPr>
          <p:spPr>
            <a:xfrm>
              <a:off x="251520" y="3491716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1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359024" y="528262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2</a:t>
              </a:r>
              <a:endParaRPr lang="fr-FR" baseline="-25000" dirty="0">
                <a:latin typeface="Calisto MT" pitchFamily="18" charset="0"/>
              </a:endParaRPr>
            </a:p>
          </p:txBody>
        </p:sp>
      </p:grpSp>
      <p:grpSp>
        <p:nvGrpSpPr>
          <p:cNvPr id="230" name="Groupe 229"/>
          <p:cNvGrpSpPr/>
          <p:nvPr/>
        </p:nvGrpSpPr>
        <p:grpSpPr>
          <a:xfrm>
            <a:off x="1079104" y="2843644"/>
            <a:ext cx="1888402" cy="648072"/>
            <a:chOff x="1079104" y="2843644"/>
            <a:chExt cx="1888402" cy="648072"/>
          </a:xfrm>
        </p:grpSpPr>
        <p:cxnSp>
          <p:nvCxnSpPr>
            <p:cNvPr id="103" name="Connecteur droit 102"/>
            <p:cNvCxnSpPr/>
            <p:nvPr/>
          </p:nvCxnSpPr>
          <p:spPr>
            <a:xfrm rot="16200000" flipH="1">
              <a:off x="2447256" y="3275692"/>
              <a:ext cx="216024" cy="21602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rot="5400000">
              <a:off x="1907196" y="3383704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rot="5400000">
              <a:off x="1439144" y="3275692"/>
              <a:ext cx="216024" cy="21602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1367136" y="3275692"/>
              <a:ext cx="1296144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ZoneTexte 73"/>
            <p:cNvSpPr txBox="1"/>
            <p:nvPr/>
          </p:nvSpPr>
          <p:spPr>
            <a:xfrm>
              <a:off x="1079104" y="2843644"/>
              <a:ext cx="1888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Sliding window 1</a:t>
              </a:r>
              <a:endParaRPr lang="fr-FR" baseline="-25000" dirty="0">
                <a:latin typeface="Calisto MT" pitchFamily="18" charset="0"/>
              </a:endParaRPr>
            </a:p>
          </p:txBody>
        </p:sp>
        <p:cxnSp>
          <p:nvCxnSpPr>
            <p:cNvPr id="96" name="Connecteur droit 95"/>
            <p:cNvCxnSpPr/>
            <p:nvPr/>
          </p:nvCxnSpPr>
          <p:spPr>
            <a:xfrm>
              <a:off x="1223120" y="3491716"/>
              <a:ext cx="432048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1799184" y="3491716"/>
              <a:ext cx="432048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2447256" y="3491716"/>
              <a:ext cx="432048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e 230"/>
          <p:cNvGrpSpPr/>
          <p:nvPr/>
        </p:nvGrpSpPr>
        <p:grpSpPr>
          <a:xfrm>
            <a:off x="1943200" y="5867980"/>
            <a:ext cx="1888402" cy="657364"/>
            <a:chOff x="1943200" y="5867980"/>
            <a:chExt cx="1888402" cy="657364"/>
          </a:xfrm>
        </p:grpSpPr>
        <p:sp>
          <p:nvSpPr>
            <p:cNvPr id="73" name="ZoneTexte 72"/>
            <p:cNvSpPr txBox="1"/>
            <p:nvPr/>
          </p:nvSpPr>
          <p:spPr>
            <a:xfrm>
              <a:off x="1943200" y="6156012"/>
              <a:ext cx="1888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Sliding window 2</a:t>
              </a:r>
              <a:endParaRPr lang="fr-FR" baseline="-25000" dirty="0">
                <a:latin typeface="Calisto MT" pitchFamily="18" charset="0"/>
              </a:endParaRPr>
            </a:p>
          </p:txBody>
        </p:sp>
        <p:cxnSp>
          <p:nvCxnSpPr>
            <p:cNvPr id="105" name="Connecteur droit 104"/>
            <p:cNvCxnSpPr/>
            <p:nvPr/>
          </p:nvCxnSpPr>
          <p:spPr>
            <a:xfrm flipV="1">
              <a:off x="3239344" y="5867980"/>
              <a:ext cx="288032" cy="21602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rot="5400000" flipH="1" flipV="1">
              <a:off x="2771292" y="5903984"/>
              <a:ext cx="216024" cy="14401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rot="16200000" flipV="1">
              <a:off x="2303240" y="5939988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2159224" y="6084004"/>
              <a:ext cx="1296144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>
              <a:off x="2159224" y="5867980"/>
              <a:ext cx="432048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>
              <a:off x="2735288" y="5867980"/>
              <a:ext cx="432048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>
              <a:off x="3311352" y="5867980"/>
              <a:ext cx="432048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Connecteur droit 116"/>
          <p:cNvCxnSpPr/>
          <p:nvPr/>
        </p:nvCxnSpPr>
        <p:spPr>
          <a:xfrm rot="16200000" flipH="1">
            <a:off x="1835696" y="4437112"/>
            <a:ext cx="1368152" cy="50405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 rot="16200000" flipH="1">
            <a:off x="827584" y="4221088"/>
            <a:ext cx="2160240" cy="86409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 rot="16200000" flipH="1">
            <a:off x="1367644" y="4185084"/>
            <a:ext cx="2160240" cy="93610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 rot="16200000" flipH="1">
            <a:off x="1979712" y="4221088"/>
            <a:ext cx="2160240" cy="86409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" name="Groupe 234"/>
          <p:cNvGrpSpPr/>
          <p:nvPr/>
        </p:nvGrpSpPr>
        <p:grpSpPr>
          <a:xfrm>
            <a:off x="4644008" y="1412776"/>
            <a:ext cx="4176464" cy="4833828"/>
            <a:chOff x="4644008" y="1412776"/>
            <a:chExt cx="4176464" cy="4833828"/>
          </a:xfrm>
        </p:grpSpPr>
        <p:sp>
          <p:nvSpPr>
            <p:cNvPr id="124" name="Rectangle 123"/>
            <p:cNvSpPr/>
            <p:nvPr/>
          </p:nvSpPr>
          <p:spPr>
            <a:xfrm>
              <a:off x="5076056" y="1772816"/>
              <a:ext cx="3744416" cy="37444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5" name="Groupe 124"/>
            <p:cNvGrpSpPr/>
            <p:nvPr/>
          </p:nvGrpSpPr>
          <p:grpSpPr>
            <a:xfrm>
              <a:off x="5076056" y="5517232"/>
              <a:ext cx="3744416" cy="144016"/>
              <a:chOff x="539552" y="5219908"/>
              <a:chExt cx="3744416" cy="144016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539552" y="5219908"/>
                <a:ext cx="3744416" cy="1440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7" name="Connecteur droit 126"/>
              <p:cNvCxnSpPr/>
              <p:nvPr/>
            </p:nvCxnSpPr>
            <p:spPr>
              <a:xfrm rot="5400000">
                <a:off x="61156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 rot="5400000">
                <a:off x="75557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 rot="5400000">
                <a:off x="89959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 rot="5400000">
                <a:off x="104360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 rot="5400000">
                <a:off x="118762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 rot="5400000">
                <a:off x="133164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rot="5400000">
                <a:off x="147565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rot="5400000">
                <a:off x="161967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rot="5400000">
                <a:off x="176368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 rot="5400000">
                <a:off x="190770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 rot="5400000">
                <a:off x="205172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 rot="5400000">
                <a:off x="219573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 rot="5400000">
                <a:off x="233975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rot="5400000">
                <a:off x="248376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5400000">
                <a:off x="262778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rot="5400000">
                <a:off x="277180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 rot="5400000">
                <a:off x="291581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rot="5400000">
                <a:off x="305983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 rot="5400000">
                <a:off x="320384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rot="5400000">
                <a:off x="334786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5400000">
                <a:off x="349188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 rot="5400000">
                <a:off x="363589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 rot="5400000">
                <a:off x="377991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 rot="5400000">
                <a:off x="392392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 rot="5400000">
                <a:off x="406794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e 151"/>
            <p:cNvGrpSpPr/>
            <p:nvPr/>
          </p:nvGrpSpPr>
          <p:grpSpPr>
            <a:xfrm rot="5400000">
              <a:off x="3131840" y="3573016"/>
              <a:ext cx="3744416" cy="144016"/>
              <a:chOff x="539552" y="3429000"/>
              <a:chExt cx="3744416" cy="144016"/>
            </a:xfrm>
          </p:grpSpPr>
          <p:sp>
            <p:nvSpPr>
              <p:cNvPr id="153" name="Rectangle 152"/>
              <p:cNvSpPr/>
              <p:nvPr/>
            </p:nvSpPr>
            <p:spPr>
              <a:xfrm>
                <a:off x="539552" y="3429000"/>
                <a:ext cx="3744416" cy="144016"/>
              </a:xfrm>
              <a:prstGeom prst="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4" name="Connecteur droit 153"/>
              <p:cNvCxnSpPr/>
              <p:nvPr/>
            </p:nvCxnSpPr>
            <p:spPr>
              <a:xfrm rot="5400000">
                <a:off x="61156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 rot="5400000">
                <a:off x="75557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 rot="5400000">
                <a:off x="89959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 rot="5400000">
                <a:off x="104360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 rot="5400000">
                <a:off x="118762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 rot="5400000">
                <a:off x="133164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 rot="5400000">
                <a:off x="147565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 rot="5400000">
                <a:off x="161967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 rot="5400000">
                <a:off x="176368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 rot="5400000">
                <a:off x="190770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 rot="5400000">
                <a:off x="205172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 rot="5400000">
                <a:off x="219573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 rot="5400000">
                <a:off x="233975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 rot="5400000">
                <a:off x="248376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>
              <a:xfrm rot="5400000">
                <a:off x="262778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/>
              <p:cNvCxnSpPr/>
              <p:nvPr/>
            </p:nvCxnSpPr>
            <p:spPr>
              <a:xfrm rot="5400000">
                <a:off x="277180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 rot="5400000">
                <a:off x="291581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 rot="5400000">
                <a:off x="305983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 rot="5400000">
                <a:off x="320384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 rot="5400000">
                <a:off x="334786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 rot="5400000">
                <a:off x="349188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 rot="5400000">
                <a:off x="363589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 rot="5400000">
                <a:off x="377991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 rot="5400000">
                <a:off x="392392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 rot="5400000">
                <a:off x="406794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ZoneTexte 178"/>
            <p:cNvSpPr txBox="1"/>
            <p:nvPr/>
          </p:nvSpPr>
          <p:spPr>
            <a:xfrm>
              <a:off x="4644008" y="299695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1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6732240" y="587727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2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5508104" y="1412776"/>
              <a:ext cx="2559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Sub-part similarity matrix</a:t>
              </a:r>
              <a:endParaRPr lang="fr-FR" dirty="0"/>
            </a:p>
          </p:txBody>
        </p:sp>
      </p:grpSp>
      <p:grpSp>
        <p:nvGrpSpPr>
          <p:cNvPr id="232" name="Groupe 231"/>
          <p:cNvGrpSpPr/>
          <p:nvPr/>
        </p:nvGrpSpPr>
        <p:grpSpPr>
          <a:xfrm>
            <a:off x="6228184" y="3573016"/>
            <a:ext cx="1296144" cy="1296144"/>
            <a:chOff x="6228184" y="3573016"/>
            <a:chExt cx="1296144" cy="1296144"/>
          </a:xfrm>
        </p:grpSpPr>
        <p:sp>
          <p:nvSpPr>
            <p:cNvPr id="212" name="Rectangle 211"/>
            <p:cNvSpPr/>
            <p:nvPr/>
          </p:nvSpPr>
          <p:spPr>
            <a:xfrm>
              <a:off x="6228184" y="4725144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372200" y="4581128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6516216" y="4437112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660232" y="4293096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804248" y="4149080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6948264" y="4005064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092280" y="3861048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236296" y="3717032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380312" y="3573016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6372200" y="4581128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Rectangle 222"/>
          <p:cNvSpPr/>
          <p:nvPr/>
        </p:nvSpPr>
        <p:spPr>
          <a:xfrm>
            <a:off x="6804248" y="4149080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Rectangle 223"/>
          <p:cNvSpPr/>
          <p:nvPr/>
        </p:nvSpPr>
        <p:spPr>
          <a:xfrm>
            <a:off x="7236296" y="3717032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Rectangle 224"/>
          <p:cNvSpPr/>
          <p:nvPr/>
        </p:nvSpPr>
        <p:spPr>
          <a:xfrm>
            <a:off x="6084168" y="4293096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Rectangle 225"/>
          <p:cNvSpPr/>
          <p:nvPr/>
        </p:nvSpPr>
        <p:spPr>
          <a:xfrm>
            <a:off x="6516216" y="3861048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Rectangle 226"/>
          <p:cNvSpPr/>
          <p:nvPr/>
        </p:nvSpPr>
        <p:spPr>
          <a:xfrm>
            <a:off x="6948264" y="3429000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space réservé du contenu 2"/>
          <p:cNvSpPr txBox="1">
            <a:spLocks/>
          </p:cNvSpPr>
          <p:nvPr/>
        </p:nvSpPr>
        <p:spPr>
          <a:xfrm>
            <a:off x="467544" y="1340768"/>
            <a:ext cx="4248472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Comparing all sliding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windows with deformable sub-parts can be done by a max-convolution and the previous convolution.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6084168" y="5724872"/>
            <a:ext cx="711696" cy="1524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Rectangle 233"/>
          <p:cNvSpPr/>
          <p:nvPr/>
        </p:nvSpPr>
        <p:spPr>
          <a:xfrm rot="5400000">
            <a:off x="4436368" y="4644752"/>
            <a:ext cx="711696" cy="1524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3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/>
      <p:bldP spid="233" grpId="0" animBg="1"/>
      <p:bldP spid="23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All Parts</a:t>
            </a:r>
            <a:endParaRPr lang="fr-FR" dirty="0"/>
          </a:p>
        </p:txBody>
      </p:sp>
      <p:grpSp>
        <p:nvGrpSpPr>
          <p:cNvPr id="3" name="Groupe 228"/>
          <p:cNvGrpSpPr/>
          <p:nvPr/>
        </p:nvGrpSpPr>
        <p:grpSpPr>
          <a:xfrm>
            <a:off x="251520" y="3491716"/>
            <a:ext cx="4283968" cy="2160240"/>
            <a:chOff x="251520" y="3491716"/>
            <a:chExt cx="4283968" cy="2160240"/>
          </a:xfrm>
        </p:grpSpPr>
        <p:grpSp>
          <p:nvGrpSpPr>
            <p:cNvPr id="4" name="Groupe 3"/>
            <p:cNvGrpSpPr/>
            <p:nvPr/>
          </p:nvGrpSpPr>
          <p:grpSpPr>
            <a:xfrm>
              <a:off x="791072" y="3707740"/>
              <a:ext cx="3744416" cy="144016"/>
              <a:chOff x="539552" y="3429000"/>
              <a:chExt cx="3744416" cy="14401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39552" y="3429000"/>
                <a:ext cx="3744416" cy="144016"/>
              </a:xfrm>
              <a:prstGeom prst="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" name="Connecteur droit 5"/>
              <p:cNvCxnSpPr/>
              <p:nvPr/>
            </p:nvCxnSpPr>
            <p:spPr>
              <a:xfrm rot="5400000">
                <a:off x="61156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/>
              <p:cNvCxnSpPr/>
              <p:nvPr/>
            </p:nvCxnSpPr>
            <p:spPr>
              <a:xfrm rot="5400000">
                <a:off x="75557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 rot="5400000">
                <a:off x="89959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 rot="5400000">
                <a:off x="104360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 rot="5400000">
                <a:off x="118762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 rot="5400000">
                <a:off x="133164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5400000">
                <a:off x="147565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5400000">
                <a:off x="161967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5400000">
                <a:off x="176368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rot="5400000">
                <a:off x="190770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rot="5400000">
                <a:off x="205172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5400000">
                <a:off x="219573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rot="5400000">
                <a:off x="233975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5400000">
                <a:off x="248376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rot="5400000">
                <a:off x="262778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rot="5400000">
                <a:off x="277180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rot="5400000">
                <a:off x="291581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rot="5400000">
                <a:off x="305983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rot="5400000">
                <a:off x="320384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rot="5400000">
                <a:off x="334786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rot="5400000">
                <a:off x="349188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rot="5400000">
                <a:off x="363589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rot="5400000">
                <a:off x="377991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rot="5400000">
                <a:off x="392392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rot="5400000">
                <a:off x="406794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 30"/>
            <p:cNvGrpSpPr/>
            <p:nvPr/>
          </p:nvGrpSpPr>
          <p:grpSpPr>
            <a:xfrm>
              <a:off x="791072" y="5498648"/>
              <a:ext cx="3744416" cy="144016"/>
              <a:chOff x="539552" y="5219908"/>
              <a:chExt cx="3744416" cy="144016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39552" y="5219908"/>
                <a:ext cx="3744416" cy="1440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" name="Connecteur droit 32"/>
              <p:cNvCxnSpPr/>
              <p:nvPr/>
            </p:nvCxnSpPr>
            <p:spPr>
              <a:xfrm rot="5400000">
                <a:off x="61156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 rot="5400000">
                <a:off x="75557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rot="5400000">
                <a:off x="89959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rot="5400000">
                <a:off x="104360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rot="5400000">
                <a:off x="118762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rot="5400000">
                <a:off x="133164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 rot="5400000">
                <a:off x="147565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rot="5400000">
                <a:off x="161967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rot="5400000">
                <a:off x="176368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rot="5400000">
                <a:off x="190770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rot="5400000">
                <a:off x="205172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 rot="5400000">
                <a:off x="219573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rot="5400000">
                <a:off x="233975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 rot="5400000">
                <a:off x="248376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rot="5400000">
                <a:off x="262778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rot="5400000">
                <a:off x="277180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rot="5400000">
                <a:off x="291581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rot="5400000">
                <a:off x="305983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 rot="5400000">
                <a:off x="320384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rot="5400000">
                <a:off x="334786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5400000">
                <a:off x="349188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5400000">
                <a:off x="363589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 rot="5400000">
                <a:off x="377991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rot="5400000">
                <a:off x="392392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rot="5400000">
                <a:off x="406794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ZoneTexte 57"/>
            <p:cNvSpPr txBox="1"/>
            <p:nvPr/>
          </p:nvSpPr>
          <p:spPr>
            <a:xfrm>
              <a:off x="251520" y="3491716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1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359024" y="528262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2</a:t>
              </a:r>
              <a:endParaRPr lang="fr-FR" baseline="-25000" dirty="0">
                <a:latin typeface="Calisto MT" pitchFamily="18" charset="0"/>
              </a:endParaRPr>
            </a:p>
          </p:txBody>
        </p:sp>
      </p:grpSp>
      <p:grpSp>
        <p:nvGrpSpPr>
          <p:cNvPr id="202" name="Groupe 201"/>
          <p:cNvGrpSpPr/>
          <p:nvPr/>
        </p:nvGrpSpPr>
        <p:grpSpPr>
          <a:xfrm>
            <a:off x="1079104" y="2843644"/>
            <a:ext cx="1888402" cy="657364"/>
            <a:chOff x="1079104" y="2843644"/>
            <a:chExt cx="1888402" cy="657364"/>
          </a:xfrm>
        </p:grpSpPr>
        <p:cxnSp>
          <p:nvCxnSpPr>
            <p:cNvPr id="184" name="Connecteur droit 183"/>
            <p:cNvCxnSpPr/>
            <p:nvPr/>
          </p:nvCxnSpPr>
          <p:spPr>
            <a:xfrm rot="16200000" flipH="1">
              <a:off x="2123728" y="3356992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 rot="16200000" flipH="1">
              <a:off x="2267745" y="3356992"/>
              <a:ext cx="216023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 rot="5400000">
              <a:off x="1713620" y="3335052"/>
              <a:ext cx="216024" cy="11588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rot="5400000">
              <a:off x="1331640" y="3284984"/>
              <a:ext cx="216024" cy="21602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e 229"/>
            <p:cNvGrpSpPr/>
            <p:nvPr/>
          </p:nvGrpSpPr>
          <p:grpSpPr>
            <a:xfrm>
              <a:off x="1079104" y="2843644"/>
              <a:ext cx="1888402" cy="657364"/>
              <a:chOff x="1079104" y="2843644"/>
              <a:chExt cx="1888402" cy="657364"/>
            </a:xfrm>
          </p:grpSpPr>
          <p:cxnSp>
            <p:nvCxnSpPr>
              <p:cNvPr id="103" name="Connecteur droit 102"/>
              <p:cNvCxnSpPr/>
              <p:nvPr/>
            </p:nvCxnSpPr>
            <p:spPr>
              <a:xfrm rot="16200000" flipH="1">
                <a:off x="2447256" y="3275692"/>
                <a:ext cx="216024" cy="21602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 rot="5400000">
                <a:off x="1907196" y="3383704"/>
                <a:ext cx="21602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rot="5400000">
                <a:off x="1547664" y="3284984"/>
                <a:ext cx="216024" cy="21602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>
                <a:off x="1367136" y="3275692"/>
                <a:ext cx="1296144" cy="0"/>
              </a:xfrm>
              <a:prstGeom prst="line">
                <a:avLst/>
              </a:prstGeom>
              <a:ln w="762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ZoneTexte 73"/>
              <p:cNvSpPr txBox="1"/>
              <p:nvPr/>
            </p:nvSpPr>
            <p:spPr>
              <a:xfrm>
                <a:off x="1079104" y="2843644"/>
                <a:ext cx="1888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listo MT" pitchFamily="18" charset="0"/>
                  </a:rPr>
                  <a:t>Sliding window 1</a:t>
                </a:r>
                <a:endParaRPr lang="fr-FR" baseline="-25000" dirty="0">
                  <a:latin typeface="Calisto MT" pitchFamily="18" charset="0"/>
                </a:endParaRPr>
              </a:p>
            </p:txBody>
          </p:sp>
          <p:cxnSp>
            <p:nvCxnSpPr>
              <p:cNvPr id="96" name="Connecteur droit 95"/>
              <p:cNvCxnSpPr/>
              <p:nvPr/>
            </p:nvCxnSpPr>
            <p:spPr>
              <a:xfrm>
                <a:off x="1223120" y="3491716"/>
                <a:ext cx="1692696" cy="9292"/>
              </a:xfrm>
              <a:prstGeom prst="line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7" name="Groupe 236"/>
          <p:cNvGrpSpPr/>
          <p:nvPr/>
        </p:nvGrpSpPr>
        <p:grpSpPr>
          <a:xfrm>
            <a:off x="1943200" y="5867980"/>
            <a:ext cx="1888402" cy="657364"/>
            <a:chOff x="1943200" y="5867980"/>
            <a:chExt cx="1888402" cy="657364"/>
          </a:xfrm>
        </p:grpSpPr>
        <p:cxnSp>
          <p:nvCxnSpPr>
            <p:cNvPr id="204" name="Connecteur droit 203"/>
            <p:cNvCxnSpPr/>
            <p:nvPr/>
          </p:nvCxnSpPr>
          <p:spPr>
            <a:xfrm rot="5400000" flipH="1" flipV="1">
              <a:off x="2375756" y="5985284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206"/>
            <p:cNvCxnSpPr/>
            <p:nvPr/>
          </p:nvCxnSpPr>
          <p:spPr>
            <a:xfrm rot="5400000" flipH="1" flipV="1">
              <a:off x="2528156" y="5985284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rot="5400000" flipH="1" flipV="1">
              <a:off x="2830706" y="5962382"/>
              <a:ext cx="206732" cy="36512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 rot="5400000" flipH="1" flipV="1">
              <a:off x="3028474" y="5908630"/>
              <a:ext cx="206732" cy="14401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0" name="Groupe 230"/>
            <p:cNvGrpSpPr/>
            <p:nvPr/>
          </p:nvGrpSpPr>
          <p:grpSpPr>
            <a:xfrm>
              <a:off x="1943200" y="5867980"/>
              <a:ext cx="1888402" cy="657364"/>
              <a:chOff x="1943200" y="5867980"/>
              <a:chExt cx="1888402" cy="657364"/>
            </a:xfrm>
          </p:grpSpPr>
          <p:sp>
            <p:nvSpPr>
              <p:cNvPr id="73" name="ZoneTexte 72"/>
              <p:cNvSpPr txBox="1"/>
              <p:nvPr/>
            </p:nvSpPr>
            <p:spPr>
              <a:xfrm>
                <a:off x="1943200" y="6156012"/>
                <a:ext cx="1888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alisto MT" pitchFamily="18" charset="0"/>
                  </a:rPr>
                  <a:t>Sliding window 2</a:t>
                </a:r>
                <a:endParaRPr lang="fr-FR" baseline="-25000" dirty="0">
                  <a:latin typeface="Calisto MT" pitchFamily="18" charset="0"/>
                </a:endParaRPr>
              </a:p>
            </p:txBody>
          </p:sp>
          <p:cxnSp>
            <p:nvCxnSpPr>
              <p:cNvPr id="105" name="Connecteur droit 104"/>
              <p:cNvCxnSpPr/>
              <p:nvPr/>
            </p:nvCxnSpPr>
            <p:spPr>
              <a:xfrm flipV="1">
                <a:off x="3239344" y="5867980"/>
                <a:ext cx="288032" cy="21602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 rot="5400000" flipH="1" flipV="1">
                <a:off x="2722186" y="5962382"/>
                <a:ext cx="206732" cy="36512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 rot="5400000" flipH="1" flipV="1">
                <a:off x="2208838" y="5926886"/>
                <a:ext cx="225316" cy="10750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>
                <a:off x="2159224" y="6084004"/>
                <a:ext cx="1296144" cy="0"/>
              </a:xfrm>
              <a:prstGeom prst="line">
                <a:avLst/>
              </a:prstGeom>
              <a:ln w="762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>
                <a:off x="2159224" y="5867980"/>
                <a:ext cx="1548680" cy="9292"/>
              </a:xfrm>
              <a:prstGeom prst="line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>
                <a:off x="2735288" y="5867980"/>
                <a:ext cx="432048" cy="0"/>
              </a:xfrm>
              <a:prstGeom prst="line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>
                <a:off x="3311352" y="5867980"/>
                <a:ext cx="432048" cy="0"/>
              </a:xfrm>
              <a:prstGeom prst="line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7" name="Connecteur droit 116"/>
          <p:cNvCxnSpPr/>
          <p:nvPr/>
        </p:nvCxnSpPr>
        <p:spPr>
          <a:xfrm rot="16200000" flipH="1">
            <a:off x="1835696" y="4437112"/>
            <a:ext cx="1368152" cy="50405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 rot="16200000" flipH="1">
            <a:off x="827584" y="4221088"/>
            <a:ext cx="2160240" cy="86409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 rot="16200000" flipH="1">
            <a:off x="1367644" y="4185084"/>
            <a:ext cx="2160240" cy="936104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 rot="16200000" flipH="1">
            <a:off x="1979712" y="4221088"/>
            <a:ext cx="2160240" cy="86409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1" name="Groupe 234"/>
          <p:cNvGrpSpPr/>
          <p:nvPr/>
        </p:nvGrpSpPr>
        <p:grpSpPr>
          <a:xfrm>
            <a:off x="4644008" y="1412776"/>
            <a:ext cx="4176464" cy="4833828"/>
            <a:chOff x="4644008" y="1412776"/>
            <a:chExt cx="4176464" cy="4833828"/>
          </a:xfrm>
        </p:grpSpPr>
        <p:sp>
          <p:nvSpPr>
            <p:cNvPr id="124" name="Rectangle 123"/>
            <p:cNvSpPr/>
            <p:nvPr/>
          </p:nvSpPr>
          <p:spPr>
            <a:xfrm>
              <a:off x="5076056" y="1772816"/>
              <a:ext cx="3744416" cy="37444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2" name="Groupe 124"/>
            <p:cNvGrpSpPr/>
            <p:nvPr/>
          </p:nvGrpSpPr>
          <p:grpSpPr>
            <a:xfrm>
              <a:off x="5076056" y="5517232"/>
              <a:ext cx="3744416" cy="144016"/>
              <a:chOff x="539552" y="5219908"/>
              <a:chExt cx="3744416" cy="144016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539552" y="5219908"/>
                <a:ext cx="3744416" cy="1440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7" name="Connecteur droit 126"/>
              <p:cNvCxnSpPr/>
              <p:nvPr/>
            </p:nvCxnSpPr>
            <p:spPr>
              <a:xfrm rot="5400000">
                <a:off x="61156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 rot="5400000">
                <a:off x="75557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 rot="5400000">
                <a:off x="89959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 rot="5400000">
                <a:off x="104360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 rot="5400000">
                <a:off x="118762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 rot="5400000">
                <a:off x="133164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rot="5400000">
                <a:off x="147565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rot="5400000">
                <a:off x="161967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rot="5400000">
                <a:off x="176368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 rot="5400000">
                <a:off x="190770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 rot="5400000">
                <a:off x="205172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 rot="5400000">
                <a:off x="219573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 rot="5400000">
                <a:off x="233975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rot="5400000">
                <a:off x="248376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5400000">
                <a:off x="262778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rot="5400000">
                <a:off x="277180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 rot="5400000">
                <a:off x="291581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rot="5400000">
                <a:off x="305983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 rot="5400000">
                <a:off x="320384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rot="5400000">
                <a:off x="334786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5400000">
                <a:off x="349188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 rot="5400000">
                <a:off x="363589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 rot="5400000">
                <a:off x="377991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 rot="5400000">
                <a:off x="392392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 rot="5400000">
                <a:off x="406794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Groupe 151"/>
            <p:cNvGrpSpPr/>
            <p:nvPr/>
          </p:nvGrpSpPr>
          <p:grpSpPr>
            <a:xfrm rot="5400000">
              <a:off x="3131840" y="3573016"/>
              <a:ext cx="3744416" cy="144016"/>
              <a:chOff x="539552" y="3429000"/>
              <a:chExt cx="3744416" cy="144016"/>
            </a:xfrm>
          </p:grpSpPr>
          <p:sp>
            <p:nvSpPr>
              <p:cNvPr id="153" name="Rectangle 152"/>
              <p:cNvSpPr/>
              <p:nvPr/>
            </p:nvSpPr>
            <p:spPr>
              <a:xfrm>
                <a:off x="539552" y="3429000"/>
                <a:ext cx="3744416" cy="144016"/>
              </a:xfrm>
              <a:prstGeom prst="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4" name="Connecteur droit 153"/>
              <p:cNvCxnSpPr/>
              <p:nvPr/>
            </p:nvCxnSpPr>
            <p:spPr>
              <a:xfrm rot="5400000">
                <a:off x="61156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 rot="5400000">
                <a:off x="75557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 rot="5400000">
                <a:off x="89959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 rot="5400000">
                <a:off x="104360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 rot="5400000">
                <a:off x="118762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 rot="5400000">
                <a:off x="133164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 rot="5400000">
                <a:off x="147565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 rot="5400000">
                <a:off x="161967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 rot="5400000">
                <a:off x="176368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 rot="5400000">
                <a:off x="190770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 rot="5400000">
                <a:off x="205172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 rot="5400000">
                <a:off x="219573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 rot="5400000">
                <a:off x="233975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 rot="5400000">
                <a:off x="248376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/>
              <p:nvPr/>
            </p:nvCxnSpPr>
            <p:spPr>
              <a:xfrm rot="5400000">
                <a:off x="262778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/>
              <p:cNvCxnSpPr/>
              <p:nvPr/>
            </p:nvCxnSpPr>
            <p:spPr>
              <a:xfrm rot="5400000">
                <a:off x="277180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 rot="5400000">
                <a:off x="291581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 rot="5400000">
                <a:off x="305983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 rot="5400000">
                <a:off x="320384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 rot="5400000">
                <a:off x="334786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 rot="5400000">
                <a:off x="349188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 rot="5400000">
                <a:off x="363589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 rot="5400000">
                <a:off x="377991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 rot="5400000">
                <a:off x="392392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 rot="5400000">
                <a:off x="406794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ZoneTexte 178"/>
            <p:cNvSpPr txBox="1"/>
            <p:nvPr/>
          </p:nvSpPr>
          <p:spPr>
            <a:xfrm>
              <a:off x="4644008" y="299695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1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6732240" y="587727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2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5508104" y="1412776"/>
              <a:ext cx="2559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Sub-part similarity matrix</a:t>
              </a:r>
              <a:endParaRPr lang="fr-FR" dirty="0"/>
            </a:p>
          </p:txBody>
        </p:sp>
      </p:grpSp>
      <p:grpSp>
        <p:nvGrpSpPr>
          <p:cNvPr id="236" name="Groupe 231"/>
          <p:cNvGrpSpPr/>
          <p:nvPr/>
        </p:nvGrpSpPr>
        <p:grpSpPr>
          <a:xfrm>
            <a:off x="6228184" y="3573016"/>
            <a:ext cx="1296144" cy="1296144"/>
            <a:chOff x="6228184" y="3573016"/>
            <a:chExt cx="1296144" cy="1296144"/>
          </a:xfrm>
        </p:grpSpPr>
        <p:sp>
          <p:nvSpPr>
            <p:cNvPr id="212" name="Rectangle 211"/>
            <p:cNvSpPr/>
            <p:nvPr/>
          </p:nvSpPr>
          <p:spPr>
            <a:xfrm>
              <a:off x="6228184" y="4725144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372200" y="4581128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6516216" y="4437112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660232" y="4293096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804248" y="4149080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6948264" y="4005064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092280" y="3861048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236296" y="3717032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380312" y="3573016"/>
              <a:ext cx="144016" cy="1440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6372200" y="4581128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Rectangle 222"/>
          <p:cNvSpPr/>
          <p:nvPr/>
        </p:nvSpPr>
        <p:spPr>
          <a:xfrm>
            <a:off x="6804248" y="4149080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4" name="Rectangle 223"/>
          <p:cNvSpPr/>
          <p:nvPr/>
        </p:nvSpPr>
        <p:spPr>
          <a:xfrm>
            <a:off x="7236296" y="3717032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5" name="Rectangle 224"/>
          <p:cNvSpPr/>
          <p:nvPr/>
        </p:nvSpPr>
        <p:spPr>
          <a:xfrm>
            <a:off x="6084168" y="4293096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6" name="Rectangle 225"/>
          <p:cNvSpPr/>
          <p:nvPr/>
        </p:nvSpPr>
        <p:spPr>
          <a:xfrm>
            <a:off x="6516216" y="3861048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Rectangle 226"/>
          <p:cNvSpPr/>
          <p:nvPr/>
        </p:nvSpPr>
        <p:spPr>
          <a:xfrm>
            <a:off x="6948264" y="3429000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space réservé du contenu 2"/>
          <p:cNvSpPr txBox="1">
            <a:spLocks/>
          </p:cNvSpPr>
          <p:nvPr/>
        </p:nvSpPr>
        <p:spPr>
          <a:xfrm>
            <a:off x="467544" y="1340768"/>
            <a:ext cx="439248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/>
              <a:t>By taking all the possible sub-parts, the computation time becomes linear.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524600" y="4437112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ectangle 238"/>
          <p:cNvSpPr/>
          <p:nvPr/>
        </p:nvSpPr>
        <p:spPr>
          <a:xfrm>
            <a:off x="6236568" y="4149080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Rectangle 239"/>
          <p:cNvSpPr/>
          <p:nvPr/>
        </p:nvSpPr>
        <p:spPr>
          <a:xfrm>
            <a:off x="6660232" y="4293096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Rectangle 240"/>
          <p:cNvSpPr/>
          <p:nvPr/>
        </p:nvSpPr>
        <p:spPr>
          <a:xfrm>
            <a:off x="6372200" y="4005064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Rectangle 241"/>
          <p:cNvSpPr/>
          <p:nvPr/>
        </p:nvSpPr>
        <p:spPr>
          <a:xfrm>
            <a:off x="6948264" y="4005064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Rectangle 242"/>
          <p:cNvSpPr/>
          <p:nvPr/>
        </p:nvSpPr>
        <p:spPr>
          <a:xfrm>
            <a:off x="6660232" y="3717032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Rectangle 243"/>
          <p:cNvSpPr/>
          <p:nvPr/>
        </p:nvSpPr>
        <p:spPr>
          <a:xfrm>
            <a:off x="7092280" y="3861048"/>
            <a:ext cx="144016" cy="14401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Rectangle 244"/>
          <p:cNvSpPr/>
          <p:nvPr/>
        </p:nvSpPr>
        <p:spPr>
          <a:xfrm>
            <a:off x="6804248" y="3573016"/>
            <a:ext cx="720080" cy="7200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8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22920" y="548680"/>
            <a:ext cx="9011344" cy="936104"/>
          </a:xfrm>
        </p:spPr>
        <p:txBody>
          <a:bodyPr>
            <a:normAutofit/>
          </a:bodyPr>
          <a:lstStyle/>
          <a:p>
            <a:r>
              <a:rPr lang="en-US" dirty="0" smtClean="0"/>
              <a:t>Hierarchical Model</a:t>
            </a:r>
            <a:endParaRPr lang="fr-FR" dirty="0"/>
          </a:p>
        </p:txBody>
      </p:sp>
      <p:grpSp>
        <p:nvGrpSpPr>
          <p:cNvPr id="3" name="Groupe 228"/>
          <p:cNvGrpSpPr/>
          <p:nvPr/>
        </p:nvGrpSpPr>
        <p:grpSpPr>
          <a:xfrm>
            <a:off x="251520" y="3068960"/>
            <a:ext cx="4283968" cy="2160240"/>
            <a:chOff x="251520" y="3491716"/>
            <a:chExt cx="4283968" cy="2160240"/>
          </a:xfrm>
        </p:grpSpPr>
        <p:grpSp>
          <p:nvGrpSpPr>
            <p:cNvPr id="4" name="Groupe 3"/>
            <p:cNvGrpSpPr/>
            <p:nvPr/>
          </p:nvGrpSpPr>
          <p:grpSpPr>
            <a:xfrm>
              <a:off x="791072" y="3707740"/>
              <a:ext cx="3744416" cy="144016"/>
              <a:chOff x="539552" y="3429000"/>
              <a:chExt cx="3744416" cy="14401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39552" y="3429000"/>
                <a:ext cx="3744416" cy="144016"/>
              </a:xfrm>
              <a:prstGeom prst="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" name="Connecteur droit 5"/>
              <p:cNvCxnSpPr/>
              <p:nvPr/>
            </p:nvCxnSpPr>
            <p:spPr>
              <a:xfrm rot="5400000">
                <a:off x="61156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/>
              <p:cNvCxnSpPr/>
              <p:nvPr/>
            </p:nvCxnSpPr>
            <p:spPr>
              <a:xfrm rot="5400000">
                <a:off x="75557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 rot="5400000">
                <a:off x="89959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 rot="5400000">
                <a:off x="104360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 rot="5400000">
                <a:off x="118762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 rot="5400000">
                <a:off x="133164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5400000">
                <a:off x="147565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5400000">
                <a:off x="161967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5400000">
                <a:off x="176368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rot="5400000">
                <a:off x="190770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rot="5400000">
                <a:off x="205172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5400000">
                <a:off x="219573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rot="5400000">
                <a:off x="233975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/>
            </p:nvCxnSpPr>
            <p:spPr>
              <a:xfrm rot="5400000">
                <a:off x="248376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rot="5400000">
                <a:off x="262778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rot="5400000">
                <a:off x="277180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rot="5400000">
                <a:off x="291581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rot="5400000">
                <a:off x="305983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rot="5400000">
                <a:off x="320384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rot="5400000">
                <a:off x="334786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rot="5400000">
                <a:off x="3491880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rot="5400000">
                <a:off x="3635896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rot="5400000">
                <a:off x="3779912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 rot="5400000">
                <a:off x="3923928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rot="5400000">
                <a:off x="4067944" y="3501008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 30"/>
            <p:cNvGrpSpPr/>
            <p:nvPr/>
          </p:nvGrpSpPr>
          <p:grpSpPr>
            <a:xfrm>
              <a:off x="791072" y="5498648"/>
              <a:ext cx="3744416" cy="144016"/>
              <a:chOff x="539552" y="5219908"/>
              <a:chExt cx="3744416" cy="144016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39552" y="5219908"/>
                <a:ext cx="3744416" cy="14401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" name="Connecteur droit 32"/>
              <p:cNvCxnSpPr/>
              <p:nvPr/>
            </p:nvCxnSpPr>
            <p:spPr>
              <a:xfrm rot="5400000">
                <a:off x="61156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 rot="5400000">
                <a:off x="75557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rot="5400000">
                <a:off x="89959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rot="5400000">
                <a:off x="104360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 rot="5400000">
                <a:off x="118762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rot="5400000">
                <a:off x="133164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 rot="5400000">
                <a:off x="147565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rot="5400000">
                <a:off x="161967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rot="5400000">
                <a:off x="176368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rot="5400000">
                <a:off x="190770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rot="5400000">
                <a:off x="205172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 rot="5400000">
                <a:off x="219573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rot="5400000">
                <a:off x="233975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 rot="5400000">
                <a:off x="248376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rot="5400000">
                <a:off x="262778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rot="5400000">
                <a:off x="277180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rot="5400000">
                <a:off x="291581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rot="5400000">
                <a:off x="305983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 rot="5400000">
                <a:off x="320384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rot="5400000">
                <a:off x="334786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5400000">
                <a:off x="3491880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5400000">
                <a:off x="3635896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 rot="5400000">
                <a:off x="3779912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rot="5400000">
                <a:off x="3923928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rot="5400000">
                <a:off x="4067944" y="5291916"/>
                <a:ext cx="144016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ZoneTexte 57"/>
            <p:cNvSpPr txBox="1"/>
            <p:nvPr/>
          </p:nvSpPr>
          <p:spPr>
            <a:xfrm>
              <a:off x="251520" y="3491716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1</a:t>
              </a:r>
              <a:endParaRPr lang="fr-FR" baseline="-25000" dirty="0">
                <a:latin typeface="Calisto MT" pitchFamily="18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359024" y="528262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I</a:t>
              </a:r>
              <a:r>
                <a:rPr lang="en-US" baseline="-25000" dirty="0" smtClean="0">
                  <a:latin typeface="Calisto MT" pitchFamily="18" charset="0"/>
                </a:rPr>
                <a:t>2</a:t>
              </a:r>
              <a:endParaRPr lang="fr-FR" baseline="-25000" dirty="0">
                <a:latin typeface="Calisto MT" pitchFamily="18" charset="0"/>
              </a:endParaRPr>
            </a:p>
          </p:txBody>
        </p:sp>
      </p:grpSp>
      <p:cxnSp>
        <p:nvCxnSpPr>
          <p:cNvPr id="117" name="Connecteur droit 116"/>
          <p:cNvCxnSpPr/>
          <p:nvPr/>
        </p:nvCxnSpPr>
        <p:spPr>
          <a:xfrm rot="16200000" flipH="1">
            <a:off x="1835696" y="4005064"/>
            <a:ext cx="1368152" cy="50405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e 303"/>
          <p:cNvGrpSpPr/>
          <p:nvPr/>
        </p:nvGrpSpPr>
        <p:grpSpPr>
          <a:xfrm>
            <a:off x="827584" y="1988840"/>
            <a:ext cx="2808312" cy="1089414"/>
            <a:chOff x="827584" y="1988840"/>
            <a:chExt cx="2808312" cy="1089414"/>
          </a:xfrm>
        </p:grpSpPr>
        <p:cxnSp>
          <p:nvCxnSpPr>
            <p:cNvPr id="206" name="Connecteur droit 205"/>
            <p:cNvCxnSpPr/>
            <p:nvPr/>
          </p:nvCxnSpPr>
          <p:spPr>
            <a:xfrm rot="16200000" flipH="1">
              <a:off x="1872208" y="2934237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 rot="16200000" flipH="1">
              <a:off x="2016225" y="2934237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cteur droit 210"/>
            <p:cNvCxnSpPr/>
            <p:nvPr/>
          </p:nvCxnSpPr>
          <p:spPr>
            <a:xfrm rot="16200000" flipH="1">
              <a:off x="2123728" y="2924945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/>
            <p:cNvCxnSpPr/>
            <p:nvPr/>
          </p:nvCxnSpPr>
          <p:spPr>
            <a:xfrm rot="5400000">
              <a:off x="1727684" y="2960949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245"/>
            <p:cNvCxnSpPr/>
            <p:nvPr/>
          </p:nvCxnSpPr>
          <p:spPr>
            <a:xfrm rot="5400000">
              <a:off x="1547664" y="2924945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/>
            <p:cNvCxnSpPr/>
            <p:nvPr/>
          </p:nvCxnSpPr>
          <p:spPr>
            <a:xfrm rot="16200000" flipH="1">
              <a:off x="2843808" y="2934238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 rot="16200000" flipH="1">
              <a:off x="2987825" y="2934238"/>
              <a:ext cx="216023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cteur droit 248"/>
            <p:cNvCxnSpPr/>
            <p:nvPr/>
          </p:nvCxnSpPr>
          <p:spPr>
            <a:xfrm rot="5400000">
              <a:off x="2433700" y="2912298"/>
              <a:ext cx="216024" cy="11588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rot="16200000" flipH="1">
              <a:off x="3167336" y="2852938"/>
              <a:ext cx="216024" cy="21602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/>
            <p:cNvCxnSpPr/>
            <p:nvPr/>
          </p:nvCxnSpPr>
          <p:spPr>
            <a:xfrm rot="5400000">
              <a:off x="2627276" y="2960950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 rot="5400000">
              <a:off x="2308395" y="2893587"/>
              <a:ext cx="206731" cy="14401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 rot="16200000" flipH="1">
              <a:off x="1440160" y="2934237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255"/>
            <p:cNvCxnSpPr/>
            <p:nvPr/>
          </p:nvCxnSpPr>
          <p:spPr>
            <a:xfrm rot="16200000" flipH="1">
              <a:off x="1691680" y="2924945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cteur droit 256"/>
            <p:cNvCxnSpPr/>
            <p:nvPr/>
          </p:nvCxnSpPr>
          <p:spPr>
            <a:xfrm rot="5400000">
              <a:off x="1295636" y="2960949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 rot="10800000" flipV="1">
              <a:off x="1043608" y="2852936"/>
              <a:ext cx="216024" cy="21602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rot="16200000" flipH="1">
              <a:off x="1584176" y="2718212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 rot="16200000" flipH="1">
              <a:off x="1728193" y="2718212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rot="16200000" flipH="1">
              <a:off x="1835696" y="2708920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 rot="5400000">
              <a:off x="1439652" y="2744924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 rot="5400000">
              <a:off x="1259632" y="2708920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 rot="16200000" flipH="1">
              <a:off x="2555776" y="2718213"/>
              <a:ext cx="216024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 rot="16200000" flipH="1">
              <a:off x="2699793" y="2718213"/>
              <a:ext cx="216023" cy="7200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 rot="5400000">
              <a:off x="2145668" y="2696273"/>
              <a:ext cx="216024" cy="115888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 rot="16200000" flipH="1">
              <a:off x="2879304" y="2636913"/>
              <a:ext cx="216024" cy="21602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rot="5400000">
              <a:off x="2339244" y="2744925"/>
              <a:ext cx="21602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 rot="5400000">
              <a:off x="2020363" y="2677562"/>
              <a:ext cx="206731" cy="144016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e 201"/>
            <p:cNvGrpSpPr/>
            <p:nvPr/>
          </p:nvGrpSpPr>
          <p:grpSpPr>
            <a:xfrm>
              <a:off x="1187624" y="1988840"/>
              <a:ext cx="1888402" cy="657364"/>
              <a:chOff x="1079104" y="2843644"/>
              <a:chExt cx="1888402" cy="657364"/>
            </a:xfrm>
          </p:grpSpPr>
          <p:cxnSp>
            <p:nvCxnSpPr>
              <p:cNvPr id="184" name="Connecteur droit 183"/>
              <p:cNvCxnSpPr/>
              <p:nvPr/>
            </p:nvCxnSpPr>
            <p:spPr>
              <a:xfrm rot="16200000" flipH="1">
                <a:off x="2123728" y="3356992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rot="16200000" flipH="1">
                <a:off x="2267745" y="3356992"/>
                <a:ext cx="216023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rot="5400000">
                <a:off x="1713620" y="3335052"/>
                <a:ext cx="216024" cy="11588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 rot="5400000">
                <a:off x="1331640" y="3284984"/>
                <a:ext cx="216024" cy="21602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e 229"/>
              <p:cNvGrpSpPr/>
              <p:nvPr/>
            </p:nvGrpSpPr>
            <p:grpSpPr>
              <a:xfrm>
                <a:off x="1079104" y="2843644"/>
                <a:ext cx="1888402" cy="657364"/>
                <a:chOff x="1079104" y="2843644"/>
                <a:chExt cx="1888402" cy="657364"/>
              </a:xfrm>
            </p:grpSpPr>
            <p:cxnSp>
              <p:nvCxnSpPr>
                <p:cNvPr id="103" name="Connecteur droit 102"/>
                <p:cNvCxnSpPr/>
                <p:nvPr/>
              </p:nvCxnSpPr>
              <p:spPr>
                <a:xfrm rot="16200000" flipH="1">
                  <a:off x="2447256" y="3275692"/>
                  <a:ext cx="216024" cy="216024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00"/>
                <p:cNvCxnSpPr/>
                <p:nvPr/>
              </p:nvCxnSpPr>
              <p:spPr>
                <a:xfrm rot="5400000">
                  <a:off x="1907196" y="3383704"/>
                  <a:ext cx="216024" cy="0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 rot="5400000">
                  <a:off x="1547664" y="3284984"/>
                  <a:ext cx="216024" cy="216024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/>
                <p:cNvCxnSpPr/>
                <p:nvPr/>
              </p:nvCxnSpPr>
              <p:spPr>
                <a:xfrm>
                  <a:off x="1367136" y="3275692"/>
                  <a:ext cx="1296144" cy="0"/>
                </a:xfrm>
                <a:prstGeom prst="line">
                  <a:avLst/>
                </a:prstGeom>
                <a:ln w="762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ZoneTexte 73"/>
                <p:cNvSpPr txBox="1"/>
                <p:nvPr/>
              </p:nvSpPr>
              <p:spPr>
                <a:xfrm>
                  <a:off x="1079104" y="2843644"/>
                  <a:ext cx="18884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Calisto MT" pitchFamily="18" charset="0"/>
                    </a:rPr>
                    <a:t>Sliding window 1</a:t>
                  </a:r>
                  <a:endParaRPr lang="fr-FR" baseline="-25000" dirty="0">
                    <a:latin typeface="Calisto MT" pitchFamily="18" charset="0"/>
                  </a:endParaRPr>
                </a:p>
              </p:txBody>
            </p:sp>
            <p:cxnSp>
              <p:nvCxnSpPr>
                <p:cNvPr id="96" name="Connecteur droit 95"/>
                <p:cNvCxnSpPr/>
                <p:nvPr/>
              </p:nvCxnSpPr>
              <p:spPr>
                <a:xfrm>
                  <a:off x="1223120" y="3491716"/>
                  <a:ext cx="1692696" cy="9292"/>
                </a:xfrm>
                <a:prstGeom prst="line">
                  <a:avLst/>
                </a:prstGeom>
                <a:ln w="762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2" name="Connecteur droit 191"/>
            <p:cNvCxnSpPr/>
            <p:nvPr/>
          </p:nvCxnSpPr>
          <p:spPr>
            <a:xfrm>
              <a:off x="1115616" y="2852936"/>
              <a:ext cx="2232248" cy="9293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/>
            <p:cNvCxnSpPr/>
            <p:nvPr/>
          </p:nvCxnSpPr>
          <p:spPr>
            <a:xfrm>
              <a:off x="827584" y="3068960"/>
              <a:ext cx="2808312" cy="9294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5" name="Groupe 304"/>
          <p:cNvGrpSpPr/>
          <p:nvPr/>
        </p:nvGrpSpPr>
        <p:grpSpPr>
          <a:xfrm>
            <a:off x="1331640" y="5445224"/>
            <a:ext cx="2808312" cy="1080120"/>
            <a:chOff x="1331640" y="5445224"/>
            <a:chExt cx="2808312" cy="1080120"/>
          </a:xfrm>
        </p:grpSpPr>
        <p:sp>
          <p:nvSpPr>
            <p:cNvPr id="73" name="ZoneTexte 72"/>
            <p:cNvSpPr txBox="1"/>
            <p:nvPr/>
          </p:nvSpPr>
          <p:spPr>
            <a:xfrm>
              <a:off x="1943200" y="6156012"/>
              <a:ext cx="1888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sto MT" pitchFamily="18" charset="0"/>
                </a:rPr>
                <a:t>Sliding window 2</a:t>
              </a:r>
              <a:endParaRPr lang="fr-FR" baseline="-25000" dirty="0">
                <a:latin typeface="Calisto MT" pitchFamily="18" charset="0"/>
              </a:endParaRPr>
            </a:p>
          </p:txBody>
        </p:sp>
        <p:grpSp>
          <p:nvGrpSpPr>
            <p:cNvPr id="302" name="Groupe 301"/>
            <p:cNvGrpSpPr/>
            <p:nvPr/>
          </p:nvGrpSpPr>
          <p:grpSpPr>
            <a:xfrm rot="10800000">
              <a:off x="1331640" y="5445224"/>
              <a:ext cx="2808312" cy="657366"/>
              <a:chOff x="4932040" y="4077072"/>
              <a:chExt cx="2808312" cy="657366"/>
            </a:xfrm>
          </p:grpSpPr>
          <p:cxnSp>
            <p:nvCxnSpPr>
              <p:cNvPr id="262" name="Connecteur droit 261"/>
              <p:cNvCxnSpPr/>
              <p:nvPr/>
            </p:nvCxnSpPr>
            <p:spPr>
              <a:xfrm rot="16200000" flipH="1">
                <a:off x="5976664" y="4590421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rot="16200000" flipH="1">
                <a:off x="6120681" y="4590421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Connecteur droit 263"/>
              <p:cNvCxnSpPr/>
              <p:nvPr/>
            </p:nvCxnSpPr>
            <p:spPr>
              <a:xfrm rot="16200000" flipH="1">
                <a:off x="6228184" y="4581129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rot="5400000">
                <a:off x="5832140" y="4617133"/>
                <a:ext cx="21602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/>
              <p:cNvCxnSpPr/>
              <p:nvPr/>
            </p:nvCxnSpPr>
            <p:spPr>
              <a:xfrm rot="5400000">
                <a:off x="5652120" y="4581129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rot="16200000" flipH="1">
                <a:off x="6948264" y="4590422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Connecteur droit 267"/>
              <p:cNvCxnSpPr/>
              <p:nvPr/>
            </p:nvCxnSpPr>
            <p:spPr>
              <a:xfrm rot="16200000" flipH="1">
                <a:off x="7092281" y="4590422"/>
                <a:ext cx="216023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rot="5400000">
                <a:off x="6538156" y="4568482"/>
                <a:ext cx="216024" cy="11588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Connecteur droit 269"/>
              <p:cNvCxnSpPr/>
              <p:nvPr/>
            </p:nvCxnSpPr>
            <p:spPr>
              <a:xfrm rot="16200000" flipH="1">
                <a:off x="7271792" y="4509122"/>
                <a:ext cx="216024" cy="21602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rot="5400000">
                <a:off x="6731732" y="4617134"/>
                <a:ext cx="21602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necteur droit 271"/>
              <p:cNvCxnSpPr/>
              <p:nvPr/>
            </p:nvCxnSpPr>
            <p:spPr>
              <a:xfrm rot="5400000">
                <a:off x="6412851" y="4549771"/>
                <a:ext cx="206731" cy="144016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rot="16200000" flipH="1">
                <a:off x="5544616" y="4590421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273"/>
              <p:cNvCxnSpPr/>
              <p:nvPr/>
            </p:nvCxnSpPr>
            <p:spPr>
              <a:xfrm rot="16200000" flipH="1">
                <a:off x="5796136" y="4581129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rot="5400000">
                <a:off x="5400092" y="4617133"/>
                <a:ext cx="21602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Connecteur droit 275"/>
              <p:cNvCxnSpPr/>
              <p:nvPr/>
            </p:nvCxnSpPr>
            <p:spPr>
              <a:xfrm rot="10800000" flipV="1">
                <a:off x="5148064" y="4509120"/>
                <a:ext cx="216024" cy="216023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rot="16200000" flipH="1">
                <a:off x="5688632" y="4374396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necteur droit 277"/>
              <p:cNvCxnSpPr/>
              <p:nvPr/>
            </p:nvCxnSpPr>
            <p:spPr>
              <a:xfrm rot="16200000" flipH="1">
                <a:off x="5832649" y="4374396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rot="16200000" flipH="1">
                <a:off x="5940152" y="4365104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eur droit 279"/>
              <p:cNvCxnSpPr/>
              <p:nvPr/>
            </p:nvCxnSpPr>
            <p:spPr>
              <a:xfrm rot="5400000">
                <a:off x="5544108" y="4401108"/>
                <a:ext cx="21602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rot="5400000">
                <a:off x="5364088" y="4365104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necteur droit 281"/>
              <p:cNvCxnSpPr/>
              <p:nvPr/>
            </p:nvCxnSpPr>
            <p:spPr>
              <a:xfrm rot="16200000" flipH="1">
                <a:off x="6660232" y="4374397"/>
                <a:ext cx="216024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rot="16200000" flipH="1">
                <a:off x="6804249" y="4374397"/>
                <a:ext cx="216023" cy="7200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necteur droit 283"/>
              <p:cNvCxnSpPr/>
              <p:nvPr/>
            </p:nvCxnSpPr>
            <p:spPr>
              <a:xfrm rot="5400000">
                <a:off x="6250124" y="4352457"/>
                <a:ext cx="216024" cy="115888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rot="16200000" flipH="1">
                <a:off x="6983760" y="4293097"/>
                <a:ext cx="216024" cy="216024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/>
              <p:cNvCxnSpPr/>
              <p:nvPr/>
            </p:nvCxnSpPr>
            <p:spPr>
              <a:xfrm rot="5400000">
                <a:off x="6443700" y="4401109"/>
                <a:ext cx="21602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rot="5400000">
                <a:off x="6124819" y="4333746"/>
                <a:ext cx="206731" cy="144016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8" name="Groupe 201"/>
              <p:cNvGrpSpPr/>
              <p:nvPr/>
            </p:nvGrpSpPr>
            <p:grpSpPr>
              <a:xfrm>
                <a:off x="5436096" y="4077072"/>
                <a:ext cx="1692696" cy="225316"/>
                <a:chOff x="1223120" y="3275692"/>
                <a:chExt cx="1692696" cy="225316"/>
              </a:xfrm>
            </p:grpSpPr>
            <p:cxnSp>
              <p:nvCxnSpPr>
                <p:cNvPr id="289" name="Connecteur droit 288"/>
                <p:cNvCxnSpPr/>
                <p:nvPr/>
              </p:nvCxnSpPr>
              <p:spPr>
                <a:xfrm rot="16200000" flipH="1">
                  <a:off x="2123728" y="3356992"/>
                  <a:ext cx="216024" cy="72008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Connecteur droit 289"/>
                <p:cNvCxnSpPr/>
                <p:nvPr/>
              </p:nvCxnSpPr>
              <p:spPr>
                <a:xfrm rot="16200000" flipH="1">
                  <a:off x="2267745" y="3356992"/>
                  <a:ext cx="216023" cy="72008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Connecteur droit 290"/>
                <p:cNvCxnSpPr/>
                <p:nvPr/>
              </p:nvCxnSpPr>
              <p:spPr>
                <a:xfrm rot="5400000">
                  <a:off x="1713620" y="3335052"/>
                  <a:ext cx="216024" cy="115888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Connecteur droit 291"/>
                <p:cNvCxnSpPr/>
                <p:nvPr/>
              </p:nvCxnSpPr>
              <p:spPr>
                <a:xfrm rot="5400000">
                  <a:off x="1331640" y="3284984"/>
                  <a:ext cx="216024" cy="216024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3" name="Groupe 229"/>
                <p:cNvGrpSpPr/>
                <p:nvPr/>
              </p:nvGrpSpPr>
              <p:grpSpPr>
                <a:xfrm>
                  <a:off x="1223120" y="3275692"/>
                  <a:ext cx="1692696" cy="225316"/>
                  <a:chOff x="1223120" y="3275692"/>
                  <a:chExt cx="1692696" cy="225316"/>
                </a:xfrm>
              </p:grpSpPr>
              <p:cxnSp>
                <p:nvCxnSpPr>
                  <p:cNvPr id="294" name="Connecteur droit 293"/>
                  <p:cNvCxnSpPr/>
                  <p:nvPr/>
                </p:nvCxnSpPr>
                <p:spPr>
                  <a:xfrm rot="16200000" flipH="1">
                    <a:off x="2447256" y="3275692"/>
                    <a:ext cx="216024" cy="216024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Connecteur droit 294"/>
                  <p:cNvCxnSpPr/>
                  <p:nvPr/>
                </p:nvCxnSpPr>
                <p:spPr>
                  <a:xfrm rot="5400000">
                    <a:off x="1907196" y="3383704"/>
                    <a:ext cx="216024" cy="0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Connecteur droit 295"/>
                  <p:cNvCxnSpPr/>
                  <p:nvPr/>
                </p:nvCxnSpPr>
                <p:spPr>
                  <a:xfrm rot="5400000">
                    <a:off x="1547664" y="3284984"/>
                    <a:ext cx="216024" cy="216024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Connecteur droit 296"/>
                  <p:cNvCxnSpPr/>
                  <p:nvPr/>
                </p:nvCxnSpPr>
                <p:spPr>
                  <a:xfrm>
                    <a:off x="1367136" y="3275692"/>
                    <a:ext cx="1296144" cy="0"/>
                  </a:xfrm>
                  <a:prstGeom prst="line">
                    <a:avLst/>
                  </a:prstGeom>
                  <a:ln w="762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Connecteur droit 298"/>
                  <p:cNvCxnSpPr/>
                  <p:nvPr/>
                </p:nvCxnSpPr>
                <p:spPr>
                  <a:xfrm>
                    <a:off x="1223120" y="3491716"/>
                    <a:ext cx="1692696" cy="9292"/>
                  </a:xfrm>
                  <a:prstGeom prst="line">
                    <a:avLst/>
                  </a:prstGeom>
                  <a:ln w="762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00" name="Connecteur droit 299"/>
              <p:cNvCxnSpPr/>
              <p:nvPr/>
            </p:nvCxnSpPr>
            <p:spPr>
              <a:xfrm>
                <a:off x="5220072" y="4509120"/>
                <a:ext cx="2232248" cy="9293"/>
              </a:xfrm>
              <a:prstGeom prst="line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necteur droit 300"/>
              <p:cNvCxnSpPr/>
              <p:nvPr/>
            </p:nvCxnSpPr>
            <p:spPr>
              <a:xfrm>
                <a:off x="4932040" y="4725144"/>
                <a:ext cx="2808312" cy="9294"/>
              </a:xfrm>
              <a:prstGeom prst="line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3" name="Espace réservé du contenu 2"/>
          <p:cNvSpPr txBox="1">
            <a:spLocks/>
          </p:cNvSpPr>
          <p:nvPr/>
        </p:nvSpPr>
        <p:spPr>
          <a:xfrm>
            <a:off x="4788024" y="1700808"/>
            <a:ext cx="4032448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/>
              <a:t>We can have deep tree structures, by alternating convolution and max-convolution</a:t>
            </a:r>
            <a:r>
              <a:rPr lang="en-US" sz="3200" dirty="0" smtClean="0"/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1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Proof of concept: co-detection</a:t>
            </a:r>
            <a:endParaRPr lang="fr-F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007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2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Models for Detection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 method is a mixture between E-SVM and L-SVM.</a:t>
            </a:r>
          </a:p>
          <a:p>
            <a:r>
              <a:rPr lang="en-US" dirty="0" smtClean="0"/>
              <a:t>We train one model per training sample, with it as the only positive exemplar.</a:t>
            </a:r>
          </a:p>
          <a:p>
            <a:r>
              <a:rPr lang="en-US" dirty="0" smtClean="0"/>
              <a:t>We consider the deformation as a latent variable, and use latent SVM.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5805264"/>
            <a:ext cx="2876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[1] </a:t>
            </a:r>
            <a:r>
              <a:rPr lang="en-US" dirty="0" err="1" smtClean="0"/>
              <a:t>Felzenswalb</a:t>
            </a:r>
            <a:r>
              <a:rPr lang="en-US" dirty="0" smtClean="0"/>
              <a:t> et al, 2008</a:t>
            </a:r>
          </a:p>
          <a:p>
            <a:r>
              <a:rPr lang="en-US" dirty="0" smtClean="0"/>
              <a:t>[2] </a:t>
            </a:r>
            <a:r>
              <a:rPr lang="en-US" dirty="0" err="1" smtClean="0"/>
              <a:t>Malisiewicz</a:t>
            </a:r>
            <a:r>
              <a:rPr lang="en-US" dirty="0" smtClean="0"/>
              <a:t> et al,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0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Training Highlights Discriminative Parts</a:t>
            </a:r>
            <a:endParaRPr lang="fr-FR" dirty="0"/>
          </a:p>
        </p:txBody>
      </p:sp>
      <p:pic>
        <p:nvPicPr>
          <p:cNvPr id="4" name="Picture 3" descr="C:\Users\duchenne\Desktop\these\soutenance\piffies\modelLearned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43" y="2329138"/>
            <a:ext cx="4707241" cy="18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uchenne\Desktop\these\soutenance\piffies\modelLearned-3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9138"/>
            <a:ext cx="4707241" cy="18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uchenne\Desktop\these\soutenance\piffies\modelLearned-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1" y="4479330"/>
            <a:ext cx="4403549" cy="19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uchenne\Desktop\these\soutenance\piffies\modelLearned-8-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63" y="4479330"/>
            <a:ext cx="4403549" cy="19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39552" y="1804174"/>
            <a:ext cx="354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Training (original sample)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48064" y="1834966"/>
            <a:ext cx="354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Training (used at test time)</a:t>
            </a:r>
            <a:endParaRPr lang="fr-FR" dirty="0"/>
          </a:p>
        </p:txBody>
      </p:sp>
      <p:sp>
        <p:nvSpPr>
          <p:cNvPr id="10" name="Flèche droite 9"/>
          <p:cNvSpPr/>
          <p:nvPr/>
        </p:nvSpPr>
        <p:spPr>
          <a:xfrm>
            <a:off x="4068485" y="2759521"/>
            <a:ext cx="105946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>
            <a:off x="4088600" y="4653136"/>
            <a:ext cx="105946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duchenne\Desktop\these\soutenance\piffies\modelLearned-24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61" y="3645024"/>
            <a:ext cx="4187542" cy="26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duchenne\Desktop\these\soutenance\piffies\modelLearned-1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96752"/>
            <a:ext cx="4710984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:\Users\duchenne\Desktop\these\soutenance\piffies\modelLearned-19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0" y="1196752"/>
            <a:ext cx="4710984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duchenne\Desktop\these\soutenance\piffies\modelLearned-24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4" y="3645024"/>
            <a:ext cx="4187542" cy="26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563249" y="580604"/>
            <a:ext cx="354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Training (original sample)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171761" y="611396"/>
            <a:ext cx="354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Training (used at test time)</a:t>
            </a:r>
            <a:endParaRPr lang="fr-FR" dirty="0"/>
          </a:p>
        </p:txBody>
      </p:sp>
      <p:sp>
        <p:nvSpPr>
          <p:cNvPr id="20" name="Flèche droite 19"/>
          <p:cNvSpPr/>
          <p:nvPr/>
        </p:nvSpPr>
        <p:spPr>
          <a:xfrm>
            <a:off x="4092182" y="1465634"/>
            <a:ext cx="105946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>
            <a:off x="4088600" y="4653136"/>
            <a:ext cx="1059464" cy="50405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1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Alice"/>
        <a:ea typeface=""/>
        <a:cs typeface=""/>
      </a:majorFont>
      <a:minorFont>
        <a:latin typeface="Al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2523</Words>
  <Application>Microsoft Office PowerPoint</Application>
  <PresentationFormat>Affichage à l'écran (4:3)</PresentationFormat>
  <Paragraphs>598</Paragraphs>
  <Slides>105</Slides>
  <Notes>24</Notes>
  <HiddenSlides>2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105</vt:i4>
      </vt:variant>
    </vt:vector>
  </HeadingPairs>
  <TitlesOfParts>
    <vt:vector size="110" baseType="lpstr">
      <vt:lpstr>Thème Office</vt:lpstr>
      <vt:lpstr>Équation</vt:lpstr>
      <vt:lpstr>Acrobat Document</vt:lpstr>
      <vt:lpstr>수식</vt:lpstr>
      <vt:lpstr>方程式</vt:lpstr>
      <vt:lpstr>Ph.D. Defense  Non-Rigid Image Alignment for Object Recognition</vt:lpstr>
      <vt:lpstr>Thanks</vt:lpstr>
      <vt:lpstr>Motivation</vt:lpstr>
      <vt:lpstr>Présentation PowerPoint</vt:lpstr>
      <vt:lpstr>Engineers carefully segment the work into small tasks that do not require any knowledge about the environment of the robot</vt:lpstr>
      <vt:lpstr>Remote-Controlled Robot</vt:lpstr>
      <vt:lpstr>Présentation PowerPoint</vt:lpstr>
      <vt:lpstr>Présentation PowerPoint</vt:lpstr>
      <vt:lpstr>Increasing the Set of Possible Tasks </vt:lpstr>
      <vt:lpstr>Computer Vision</vt:lpstr>
      <vt:lpstr>The Object Recognition Problem</vt:lpstr>
      <vt:lpstr>We need to build a similarity measure</vt:lpstr>
      <vt:lpstr>Présentation PowerPoint</vt:lpstr>
      <vt:lpstr>The Mis-Alignment Problem</vt:lpstr>
      <vt:lpstr>Global Non-Rigid Deformation</vt:lpstr>
      <vt:lpstr>Local Rigidity</vt:lpstr>
      <vt:lpstr>The local ambiguity</vt:lpstr>
      <vt:lpstr>Pair-Wise Geometric Information Can Help</vt:lpstr>
      <vt:lpstr>Graph Matching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Implementation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Chapter II A Graph-Matching Kernel for Object Categorization</vt:lpstr>
      <vt:lpstr>Goal: Object Categorization</vt:lpstr>
      <vt:lpstr>Graph Matching</vt:lpstr>
      <vt:lpstr>Feature Matching</vt:lpstr>
      <vt:lpstr>Graph Matching</vt:lpstr>
      <vt:lpstr>Graph Matching</vt:lpstr>
      <vt:lpstr>So, how does it perform in real life?</vt:lpstr>
      <vt:lpstr>Graph Matching</vt:lpstr>
      <vt:lpstr>Our Approach</vt:lpstr>
      <vt:lpstr>Outline of our method</vt:lpstr>
      <vt:lpstr>Présentation PowerPoint</vt:lpstr>
      <vt:lpstr>Présentation PowerPoint</vt:lpstr>
      <vt:lpstr>Présentation PowerPoint</vt:lpstr>
      <vt:lpstr>Unary term</vt:lpstr>
      <vt:lpstr>Présentation PowerPoint</vt:lpstr>
      <vt:lpstr>Présentation PowerPoint</vt:lpstr>
      <vt:lpstr>Présentation PowerPoint</vt:lpstr>
      <vt:lpstr>Optimization problem</vt:lpstr>
      <vt:lpstr>Vertical Move</vt:lpstr>
      <vt:lpstr>Horizontal Move</vt:lpstr>
      <vt:lpstr>Diagonal Move</vt:lpstr>
      <vt:lpstr>General Move</vt:lpstr>
      <vt:lpstr>Optimization</vt:lpstr>
      <vt:lpstr>Optimization method</vt:lpstr>
      <vt:lpstr>Comparison with alpha-expansion</vt:lpstr>
      <vt:lpstr>Présentation PowerPoint</vt:lpstr>
      <vt:lpstr>Présentation PowerPoint</vt:lpstr>
      <vt:lpstr>Results for Graph Matching methods </vt:lpstr>
      <vt:lpstr>Results: Caltech 101</vt:lpstr>
      <vt:lpstr>Results: Caltech 256</vt:lpstr>
      <vt:lpstr>Matching Time</vt:lpstr>
      <vt:lpstr>Présentation PowerPoint</vt:lpstr>
      <vt:lpstr>Chapter III Image Alignment for Object Detection</vt:lpstr>
      <vt:lpstr>Goal 1: Matching Template to Test Image</vt:lpstr>
      <vt:lpstr>Goal 2: Finding the Most Similar Pair</vt:lpstr>
      <vt:lpstr>Summary of the method</vt:lpstr>
      <vt:lpstr>Présentation PowerPoint</vt:lpstr>
      <vt:lpstr>Présentation PowerPoint</vt:lpstr>
      <vt:lpstr>Présentation PowerPoint</vt:lpstr>
      <vt:lpstr>Deformable Part Model</vt:lpstr>
      <vt:lpstr>Matching with All Parts</vt:lpstr>
      <vt:lpstr>Présentation PowerPoint</vt:lpstr>
      <vt:lpstr>Real World Example</vt:lpstr>
      <vt:lpstr>Scale Choice</vt:lpstr>
      <vt:lpstr>In the Object categorization case,</vt:lpstr>
      <vt:lpstr>Detection Case</vt:lpstr>
      <vt:lpstr>The new things I am working on now</vt:lpstr>
      <vt:lpstr>Method explanation</vt:lpstr>
      <vt:lpstr>Adding Movable Parts</vt:lpstr>
      <vt:lpstr>Using All Parts</vt:lpstr>
      <vt:lpstr>Hierarchical Model</vt:lpstr>
      <vt:lpstr>Proof of concept: co-detection</vt:lpstr>
      <vt:lpstr>Learning Models for Detection</vt:lpstr>
      <vt:lpstr>The Training Highlights Discriminative Parts</vt:lpstr>
      <vt:lpstr>Présentation PowerPoint</vt:lpstr>
      <vt:lpstr>Some Results</vt:lpstr>
      <vt:lpstr>Présentation PowerPoint</vt:lpstr>
      <vt:lpstr>Quantitative Results on Pascal VOC 2007</vt:lpstr>
      <vt:lpstr>Other Works</vt:lpstr>
      <vt:lpstr>Other Works</vt:lpstr>
      <vt:lpstr>General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duchenne</dc:creator>
  <cp:lastModifiedBy>duchenne</cp:lastModifiedBy>
  <cp:revision>80</cp:revision>
  <dcterms:created xsi:type="dcterms:W3CDTF">2012-11-27T16:13:16Z</dcterms:created>
  <dcterms:modified xsi:type="dcterms:W3CDTF">2012-11-29T14:25:45Z</dcterms:modified>
</cp:coreProperties>
</file>